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Helvetica Neue"/>
      <p:regular r:id="rId40"/>
      <p:bold r:id="rId41"/>
      <p:italic r:id="rId42"/>
      <p:boldItalic r:id="rId43"/>
    </p:embeddedFont>
    <p:embeddedFont>
      <p:font typeface="Roboto Mono"/>
      <p:regular r:id="rId44"/>
      <p:bold r:id="rId45"/>
      <p:italic r:id="rId46"/>
      <p:boldItalic r:id="rId47"/>
    </p:embeddedFont>
    <p:embeddedFont>
      <p:font typeface="Caveat Brush"/>
      <p:regular r:id="rId48"/>
    </p:embeddedFont>
    <p:embeddedFont>
      <p:font typeface="Karla"/>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177">
          <p15:clr>
            <a:srgbClr val="A4A3A4"/>
          </p15:clr>
        </p15:guide>
        <p15:guide id="2" pos="15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4177"/>
        <p:guide pos="158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regular.fntdata"/><Relationship Id="rId42" Type="http://schemas.openxmlformats.org/officeDocument/2006/relationships/font" Target="fonts/HelveticaNeue-italic.fntdata"/><Relationship Id="rId41" Type="http://schemas.openxmlformats.org/officeDocument/2006/relationships/font" Target="fonts/HelveticaNeue-bold.fntdata"/><Relationship Id="rId44" Type="http://schemas.openxmlformats.org/officeDocument/2006/relationships/font" Target="fonts/RobotoMono-regular.fntdata"/><Relationship Id="rId43" Type="http://schemas.openxmlformats.org/officeDocument/2006/relationships/font" Target="fonts/HelveticaNeue-boldItalic.fntdata"/><Relationship Id="rId46" Type="http://schemas.openxmlformats.org/officeDocument/2006/relationships/font" Target="fonts/RobotoMono-italic.fntdata"/><Relationship Id="rId45" Type="http://schemas.openxmlformats.org/officeDocument/2006/relationships/font" Target="fonts/RobotoMon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CaveatBrush-regular.fntdata"/><Relationship Id="rId47" Type="http://schemas.openxmlformats.org/officeDocument/2006/relationships/font" Target="fonts/RobotoMono-boldItalic.fntdata"/><Relationship Id="rId49" Type="http://schemas.openxmlformats.org/officeDocument/2006/relationships/font" Target="fonts/Karl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Karla-italic.fntdata"/><Relationship Id="rId50" Type="http://schemas.openxmlformats.org/officeDocument/2006/relationships/font" Target="fonts/Karla-bold.fntdata"/><Relationship Id="rId52" Type="http://schemas.openxmlformats.org/officeDocument/2006/relationships/font" Target="fonts/Karl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jpg>
</file>

<file path=ppt/media/image6.jp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 name="Shape 49"/>
        <p:cNvGrpSpPr/>
        <p:nvPr/>
      </p:nvGrpSpPr>
      <p:grpSpPr>
        <a:xfrm>
          <a:off x="0" y="0"/>
          <a:ext cx="0" cy="0"/>
          <a:chOff x="0" y="0"/>
          <a:chExt cx="0" cy="0"/>
        </a:xfrm>
      </p:grpSpPr>
      <p:sp>
        <p:nvSpPr>
          <p:cNvPr id="50" name="Google Shape;50;g41d820630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g41d820630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41d8206301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41d8206301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g41d8206301_0_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41d8206301_0_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the Box Model looks like without the analogy. This is exactly how CSS thinks about boxes.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2" name="Shape 542"/>
        <p:cNvGrpSpPr/>
        <p:nvPr/>
      </p:nvGrpSpPr>
      <p:grpSpPr>
        <a:xfrm>
          <a:off x="0" y="0"/>
          <a:ext cx="0" cy="0"/>
          <a:chOff x="0" y="0"/>
          <a:chExt cx="0" cy="0"/>
        </a:xfrm>
      </p:grpSpPr>
      <p:sp>
        <p:nvSpPr>
          <p:cNvPr id="543" name="Google Shape;543;g426bfb6da3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426bfb6da3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Google Shape;567;g426bfb6da3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426bfb6da3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There’s a few different </a:t>
            </a:r>
            <a:r>
              <a:rPr b="1" lang="en"/>
              <a:t>types</a:t>
            </a:r>
            <a:r>
              <a:rPr lang="en"/>
              <a:t> of boxes. Depending on which type of box we make an element (we can change the box style using the box-sizing: … property in CSS), we can change what type of a box CSS uses for an element.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do we have different types of boxes? These types let us use different definitions of ‘width” and “height”, so they include padding/border or don’t include either, depending on what we need.</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0" name="Shape 590"/>
        <p:cNvGrpSpPr/>
        <p:nvPr/>
      </p:nvGrpSpPr>
      <p:grpSpPr>
        <a:xfrm>
          <a:off x="0" y="0"/>
          <a:ext cx="0" cy="0"/>
          <a:chOff x="0" y="0"/>
          <a:chExt cx="0" cy="0"/>
        </a:xfrm>
      </p:grpSpPr>
      <p:sp>
        <p:nvSpPr>
          <p:cNvPr id="591" name="Google Shape;591;g426bfb6da3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426bfb6da3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5" name="Shape 595"/>
        <p:cNvGrpSpPr/>
        <p:nvPr/>
      </p:nvGrpSpPr>
      <p:grpSpPr>
        <a:xfrm>
          <a:off x="0" y="0"/>
          <a:ext cx="0" cy="0"/>
          <a:chOff x="0" y="0"/>
          <a:chExt cx="0" cy="0"/>
        </a:xfrm>
      </p:grpSpPr>
      <p:sp>
        <p:nvSpPr>
          <p:cNvPr id="596" name="Google Shape;596;g426bfb6da3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426bfb6da3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left, when we give the box </a:t>
            </a:r>
            <a:r>
              <a:rPr b="1" lang="en"/>
              <a:t>box-sizing: content-box</a:t>
            </a:r>
            <a:r>
              <a:rPr lang="en"/>
              <a:t>, our width property just refers to the size of the content. All the rest of the stuff around it just piles on around it, given the content’s size.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right, when we give the box </a:t>
            </a:r>
            <a:r>
              <a:rPr b="1" lang="en"/>
              <a:t>box-sizing: border-box</a:t>
            </a:r>
            <a:r>
              <a:rPr lang="en"/>
              <a:t>, our width property is interpreted as the size of the content, plus the size of padding and border. So CSS does the right calculations and makes sure that, given the thicknesses of padding and border given, the content is small enough that the whole border area becomes the given width.</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4" name="Shape 614"/>
        <p:cNvGrpSpPr/>
        <p:nvPr/>
      </p:nvGrpSpPr>
      <p:grpSpPr>
        <a:xfrm>
          <a:off x="0" y="0"/>
          <a:ext cx="0" cy="0"/>
          <a:chOff x="0" y="0"/>
          <a:chExt cx="0" cy="0"/>
        </a:xfrm>
      </p:grpSpPr>
      <p:sp>
        <p:nvSpPr>
          <p:cNvPr id="615" name="Google Shape;615;g426bfb6da3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426bfb6da3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CSS, when we specify dimensions, we generally go in the order: top, right, bottom, then left.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other words, when we specify the thicknesses of a box’s border (border-width), we can say:</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border-width: 10px 20px 30px 40px</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Where 10, 20, 30, and 40 are top, right, bottom, and left widths respectively.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5" name="Shape 625"/>
        <p:cNvGrpSpPr/>
        <p:nvPr/>
      </p:nvGrpSpPr>
      <p:grpSpPr>
        <a:xfrm>
          <a:off x="0" y="0"/>
          <a:ext cx="0" cy="0"/>
          <a:chOff x="0" y="0"/>
          <a:chExt cx="0" cy="0"/>
        </a:xfrm>
      </p:grpSpPr>
      <p:sp>
        <p:nvSpPr>
          <p:cNvPr id="626" name="Google Shape;626;g426bfb6da3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426bfb6da3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5" name="Shape 645"/>
        <p:cNvGrpSpPr/>
        <p:nvPr/>
      </p:nvGrpSpPr>
      <p:grpSpPr>
        <a:xfrm>
          <a:off x="0" y="0"/>
          <a:ext cx="0" cy="0"/>
          <a:chOff x="0" y="0"/>
          <a:chExt cx="0" cy="0"/>
        </a:xfrm>
      </p:grpSpPr>
      <p:sp>
        <p:nvSpPr>
          <p:cNvPr id="646" name="Google Shape;646;g426bfb6da3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426bfb6da3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5" name="Shape 665"/>
        <p:cNvGrpSpPr/>
        <p:nvPr/>
      </p:nvGrpSpPr>
      <p:grpSpPr>
        <a:xfrm>
          <a:off x="0" y="0"/>
          <a:ext cx="0" cy="0"/>
          <a:chOff x="0" y="0"/>
          <a:chExt cx="0" cy="0"/>
        </a:xfrm>
      </p:grpSpPr>
      <p:sp>
        <p:nvSpPr>
          <p:cNvPr id="666" name="Google Shape;666;g426bfb6da3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426bfb6da3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do lots of fun things with border styles, using these properties.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426bfb6da3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426bfb6da3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lecture, we’re going to be talking about something super important to CSS: the </a:t>
            </a:r>
            <a:r>
              <a:rPr b="1" lang="en"/>
              <a:t>CSS Box Model</a:t>
            </a:r>
            <a:r>
              <a:rPr lang="en"/>
              <a:t>! The CSS Box Model is so important that many web developers get asked about this all the time during interviews.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what’s the CSS Box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t>
            </a:r>
            <a:r>
              <a:rPr b="1" lang="en"/>
              <a:t>CSS Box Model</a:t>
            </a:r>
            <a:r>
              <a:rPr lang="en"/>
              <a:t> is a mental model for </a:t>
            </a:r>
            <a:r>
              <a:rPr b="1" lang="en"/>
              <a:t>how we think about the size of boxes in CSS</a:t>
            </a:r>
            <a:r>
              <a:rPr lang="en"/>
              <a:t>. Let’s break that down.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what are boxes?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Boxes simply refer to any HTML tag (we also call these “elements”) that can be thought of as rectangles, with a width and a height (like a box). This is actually most HTML elements, like &lt;section&gt;, &lt;div&gt;, &lt;h1&gt;, &lt;h2&gt;, and &lt;p&gt;. There are a few that aren’t boxes, but we’ll get to those later.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what do we mean by the “size of boxes in CSS”?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we control the size of box elements in our CSS code, we use the “width” and “height” properties in CSS. But it turns out, sometimes we want “width: 100px” to mean different things.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example, sometimes we want our width to include some borders, and sometimes we want our width declaration to just include the content, widthout counting the thickness of the borders or margins. The </a:t>
            </a:r>
            <a:r>
              <a:rPr b="1" lang="en"/>
              <a:t>Box Model</a:t>
            </a:r>
            <a:r>
              <a:rPr lang="en"/>
              <a:t> is a way to think about these different situations. Let’s dive in.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426bfb6da3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426bfb6da3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 name="Shape 693"/>
        <p:cNvGrpSpPr/>
        <p:nvPr/>
      </p:nvGrpSpPr>
      <p:grpSpPr>
        <a:xfrm>
          <a:off x="0" y="0"/>
          <a:ext cx="0" cy="0"/>
          <a:chOff x="0" y="0"/>
          <a:chExt cx="0" cy="0"/>
        </a:xfrm>
      </p:grpSpPr>
      <p:sp>
        <p:nvSpPr>
          <p:cNvPr id="694" name="Google Shape;694;g41e218b89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41e218b89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8" name="Shape 698"/>
        <p:cNvGrpSpPr/>
        <p:nvPr/>
      </p:nvGrpSpPr>
      <p:grpSpPr>
        <a:xfrm>
          <a:off x="0" y="0"/>
          <a:ext cx="0" cy="0"/>
          <a:chOff x="0" y="0"/>
          <a:chExt cx="0" cy="0"/>
        </a:xfrm>
      </p:grpSpPr>
      <p:sp>
        <p:nvSpPr>
          <p:cNvPr id="699" name="Google Shape;699;g426bfb6da3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426bfb6da3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talk about </a:t>
            </a:r>
            <a:r>
              <a:rPr b="1" lang="en"/>
              <a:t>Layout Contexts</a:t>
            </a:r>
            <a:r>
              <a:rPr lang="en"/>
              <a:t>, where we’ll discover what things don’t quite behave like neat boxes we just discussed.</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4" name="Shape 704"/>
        <p:cNvGrpSpPr/>
        <p:nvPr/>
      </p:nvGrpSpPr>
      <p:grpSpPr>
        <a:xfrm>
          <a:off x="0" y="0"/>
          <a:ext cx="0" cy="0"/>
          <a:chOff x="0" y="0"/>
          <a:chExt cx="0" cy="0"/>
        </a:xfrm>
      </p:grpSpPr>
      <p:sp>
        <p:nvSpPr>
          <p:cNvPr id="705" name="Google Shape;705;g426bfb6da3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426bfb6da3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b="1" lang="en"/>
              <a:t>Block Formatting Context</a:t>
            </a:r>
            <a:r>
              <a:rPr lang="en"/>
              <a:t> refers to things inside boxes. In other words, it’s everything we’ve just talked about. With </a:t>
            </a:r>
            <a:r>
              <a:rPr b="1" lang="en"/>
              <a:t>block</a:t>
            </a:r>
            <a:r>
              <a:rPr lang="en"/>
              <a:t> elements (box elements), things behave really neatly -- they stack top to bottom, with clear widths and heights.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Google Shape;710;g426bfb6da3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426bfb6da3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there’s another context! To discover this other context, we need to look at tags like &lt;strong&gt; and &lt;em&gt;. When you stack these together one after the other, they appear all in one line, rather than stacked top to bottom like most other elements. In fact, you may have bumped into this situation where you had to use this weird &lt;br&gt; tag to split apart these “inline” elements like &lt;strong&gt; and &lt;em&gt; that sit in one line next to each other.</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9" name="Shape 719"/>
        <p:cNvGrpSpPr/>
        <p:nvPr/>
      </p:nvGrpSpPr>
      <p:grpSpPr>
        <a:xfrm>
          <a:off x="0" y="0"/>
          <a:ext cx="0" cy="0"/>
          <a:chOff x="0" y="0"/>
          <a:chExt cx="0" cy="0"/>
        </a:xfrm>
      </p:grpSpPr>
      <p:sp>
        <p:nvSpPr>
          <p:cNvPr id="720" name="Google Shape;720;g426bfb6da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426bfb6da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question. Yes. Well...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4" name="Shape 724"/>
        <p:cNvGrpSpPr/>
        <p:nvPr/>
      </p:nvGrpSpPr>
      <p:grpSpPr>
        <a:xfrm>
          <a:off x="0" y="0"/>
          <a:ext cx="0" cy="0"/>
          <a:chOff x="0" y="0"/>
          <a:chExt cx="0" cy="0"/>
        </a:xfrm>
      </p:grpSpPr>
      <p:sp>
        <p:nvSpPr>
          <p:cNvPr id="725" name="Google Shape;725;g4cecd8bc1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4cecd8bc1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question. Yes. Well...</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9" name="Shape 729"/>
        <p:cNvGrpSpPr/>
        <p:nvPr/>
      </p:nvGrpSpPr>
      <p:grpSpPr>
        <a:xfrm>
          <a:off x="0" y="0"/>
          <a:ext cx="0" cy="0"/>
          <a:chOff x="0" y="0"/>
          <a:chExt cx="0" cy="0"/>
        </a:xfrm>
      </p:grpSpPr>
      <p:sp>
        <p:nvSpPr>
          <p:cNvPr id="730" name="Google Shape;730;g426bfb6da3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426bfb6da3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way we can fix it is to wrap each “inline” element with a box (or “block”) element. In this case, we can wrap each &lt;strong&gt; and &lt;em&gt; with their own &lt;div&gt;s, which will make them stack vertically.</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6" name="Shape 736"/>
        <p:cNvGrpSpPr/>
        <p:nvPr/>
      </p:nvGrpSpPr>
      <p:grpSpPr>
        <a:xfrm>
          <a:off x="0" y="0"/>
          <a:ext cx="0" cy="0"/>
          <a:chOff x="0" y="0"/>
          <a:chExt cx="0" cy="0"/>
        </a:xfrm>
      </p:grpSpPr>
      <p:sp>
        <p:nvSpPr>
          <p:cNvPr id="737" name="Google Shape;737;g426bfb6da3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426bfb6da3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we’ve discovered is that there are two types of elements: </a:t>
            </a:r>
            <a:r>
              <a:rPr b="1" lang="en"/>
              <a:t>block</a:t>
            </a:r>
            <a:r>
              <a:rPr lang="en"/>
              <a:t> elements, that behave like boxes and stack top to bottom unless otherwise forced, and…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Inline</a:t>
            </a:r>
            <a:r>
              <a:rPr lang="en"/>
              <a:t> elements, which all sit in one single line of text, as if they’re all just words in a paragraph. These include most text-like elements, like &lt;strong&gt;, &lt;em&gt;, &lt;img&gt;, and &lt;span&gt;, which is the most general, nonspecific kind of inline element.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two behave differently, because they’re laid out differently on the page.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4" name="Shape 744"/>
        <p:cNvGrpSpPr/>
        <p:nvPr/>
      </p:nvGrpSpPr>
      <p:grpSpPr>
        <a:xfrm>
          <a:off x="0" y="0"/>
          <a:ext cx="0" cy="0"/>
          <a:chOff x="0" y="0"/>
          <a:chExt cx="0" cy="0"/>
        </a:xfrm>
      </p:grpSpPr>
      <p:sp>
        <p:nvSpPr>
          <p:cNvPr id="745" name="Google Shape;745;g426bfb6da3_0_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426bfb6da3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Generally, we don’t want to put block elements inside inline elements, because block elements will force the inline element to break out of its normal behavior.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41d820630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41d820630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0" name="Shape 750"/>
        <p:cNvGrpSpPr/>
        <p:nvPr/>
      </p:nvGrpSpPr>
      <p:grpSpPr>
        <a:xfrm>
          <a:off x="0" y="0"/>
          <a:ext cx="0" cy="0"/>
          <a:chOff x="0" y="0"/>
          <a:chExt cx="0" cy="0"/>
        </a:xfrm>
      </p:grpSpPr>
      <p:sp>
        <p:nvSpPr>
          <p:cNvPr id="751" name="Google Shape;751;g426bfb6da3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426bfb6da3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use the CSS </a:t>
            </a:r>
            <a:r>
              <a:rPr b="1" lang="en"/>
              <a:t>display: ____;</a:t>
            </a:r>
            <a:r>
              <a:rPr lang="en"/>
              <a:t> property to force a block element to behave like an inline element, or force an inline element to behave like a block element.</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7" name="Shape 767"/>
        <p:cNvGrpSpPr/>
        <p:nvPr/>
      </p:nvGrpSpPr>
      <p:grpSpPr>
        <a:xfrm>
          <a:off x="0" y="0"/>
          <a:ext cx="0" cy="0"/>
          <a:chOff x="0" y="0"/>
          <a:chExt cx="0" cy="0"/>
        </a:xfrm>
      </p:grpSpPr>
      <p:sp>
        <p:nvSpPr>
          <p:cNvPr id="768" name="Google Shape;768;g426bfb6da3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426bfb6da3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the difference….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6" name="Shape 776"/>
        <p:cNvGrpSpPr/>
        <p:nvPr/>
      </p:nvGrpSpPr>
      <p:grpSpPr>
        <a:xfrm>
          <a:off x="0" y="0"/>
          <a:ext cx="0" cy="0"/>
          <a:chOff x="0" y="0"/>
          <a:chExt cx="0" cy="0"/>
        </a:xfrm>
      </p:grpSpPr>
      <p:sp>
        <p:nvSpPr>
          <p:cNvPr id="777" name="Google Shape;777;g426bfb6da3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426bfb6da3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There’s also a third, in-between case, which is </a:t>
            </a:r>
            <a:r>
              <a:rPr b="1" lang="en"/>
              <a:t>inline-block</a:t>
            </a:r>
            <a:r>
              <a:rPr lang="en"/>
              <a:t>. You’ll see this less often than the other two, but these refer to box-like elements that still sit inline with text. Whereas </a:t>
            </a:r>
            <a:r>
              <a:rPr b="1" lang="en"/>
              <a:t>inline</a:t>
            </a:r>
            <a:r>
              <a:rPr lang="en"/>
              <a:t> elements can’t have width and height explicitly defined (they’ll just get ignored), and </a:t>
            </a:r>
            <a:r>
              <a:rPr b="1" lang="en"/>
              <a:t>block</a:t>
            </a:r>
            <a:r>
              <a:rPr lang="en"/>
              <a:t> elements can’t be inlined within text, </a:t>
            </a:r>
            <a:r>
              <a:rPr b="1" lang="en"/>
              <a:t>inline-block</a:t>
            </a:r>
            <a:r>
              <a:rPr lang="en"/>
              <a:t> elements can be inlined with text, while still holding explicit width and heights.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0" name="Shape 800"/>
        <p:cNvGrpSpPr/>
        <p:nvPr/>
      </p:nvGrpSpPr>
      <p:grpSpPr>
        <a:xfrm>
          <a:off x="0" y="0"/>
          <a:ext cx="0" cy="0"/>
          <a:chOff x="0" y="0"/>
          <a:chExt cx="0" cy="0"/>
        </a:xfrm>
      </p:grpSpPr>
      <p:sp>
        <p:nvSpPr>
          <p:cNvPr id="801" name="Google Shape;801;g426bfb6da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426bfb6da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5" name="Shape 805"/>
        <p:cNvGrpSpPr/>
        <p:nvPr/>
      </p:nvGrpSpPr>
      <p:grpSpPr>
        <a:xfrm>
          <a:off x="0" y="0"/>
          <a:ext cx="0" cy="0"/>
          <a:chOff x="0" y="0"/>
          <a:chExt cx="0" cy="0"/>
        </a:xfrm>
      </p:grpSpPr>
      <p:sp>
        <p:nvSpPr>
          <p:cNvPr id="806" name="Google Shape;806;g41e218b892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41e218b892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41d820630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41d820630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We’re going to use these picture frames as an analogy!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1d8206301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1d8206301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these frames, there are four different parts in each frame: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 </a:t>
            </a:r>
            <a:r>
              <a:rPr b="1" lang="en"/>
              <a:t>content</a:t>
            </a:r>
            <a:r>
              <a:rPr lang="en"/>
              <a:t>, which is the thing that’s inside the boxes. It’s the thing that the boxes exist to show. In this case, it’s the beautiful pictures inside the frames.</a:t>
            </a:r>
            <a:endParaRPr/>
          </a:p>
          <a:p>
            <a:pPr indent="-298450" lvl="0" marL="457200" rtl="0" algn="l">
              <a:spcBef>
                <a:spcPts val="0"/>
              </a:spcBef>
              <a:spcAft>
                <a:spcPts val="0"/>
              </a:spcAft>
              <a:buSzPts val="1100"/>
              <a:buChar char="-"/>
            </a:pPr>
            <a:r>
              <a:rPr lang="en"/>
              <a:t>The </a:t>
            </a:r>
            <a:r>
              <a:rPr b="1" lang="en"/>
              <a:t>padding</a:t>
            </a:r>
            <a:r>
              <a:rPr lang="en"/>
              <a:t>, which is the bit of whitespace that evenly surrounds the content. The padding is sometimes zero (not there), but padding between the edges of boxes and the content is nice to have, because it gives our content some breathing room.</a:t>
            </a:r>
            <a:endParaRPr/>
          </a:p>
          <a:p>
            <a:pPr indent="-298450" lvl="0" marL="457200" rtl="0" algn="l">
              <a:spcBef>
                <a:spcPts val="0"/>
              </a:spcBef>
              <a:spcAft>
                <a:spcPts val="0"/>
              </a:spcAft>
              <a:buSzPts val="1100"/>
              <a:buChar char="-"/>
            </a:pPr>
            <a:r>
              <a:rPr lang="en"/>
              <a:t>The </a:t>
            </a:r>
            <a:r>
              <a:rPr b="1" lang="en"/>
              <a:t>border</a:t>
            </a:r>
            <a:r>
              <a:rPr lang="en"/>
              <a:t>, which is pretty self-explanatory. It’s the actual frame in the picture -- the line that delineates the inside and outside of the boxes.</a:t>
            </a:r>
            <a:endParaRPr/>
          </a:p>
          <a:p>
            <a:pPr indent="-298450" lvl="0" marL="457200" rtl="0" algn="l">
              <a:spcBef>
                <a:spcPts val="0"/>
              </a:spcBef>
              <a:spcAft>
                <a:spcPts val="0"/>
              </a:spcAft>
              <a:buSzPts val="1100"/>
              <a:buChar char="-"/>
            </a:pPr>
            <a:r>
              <a:rPr lang="en"/>
              <a:t>The </a:t>
            </a:r>
            <a:r>
              <a:rPr b="1" lang="en"/>
              <a:t>margin</a:t>
            </a:r>
            <a:r>
              <a:rPr lang="en"/>
              <a:t>, which is the whitespace that lies outside of the border, and that separates the boxes from other stuff around it, giving the whole box some breathing room around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t>
            </a:r>
            <a:r>
              <a:rPr b="1" lang="en"/>
              <a:t>Box Model</a:t>
            </a:r>
            <a:r>
              <a:rPr lang="en"/>
              <a:t> refers to the order in which these four layers are composed, when we talk about box elements in CSS.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41d8206301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41d8206301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previous slide)</a:t>
            </a:r>
            <a:endParaRPr/>
          </a:p>
          <a:p>
            <a:pPr indent="-298450" lvl="0" marL="457200" rtl="0" algn="l">
              <a:spcBef>
                <a:spcPts val="0"/>
              </a:spcBef>
              <a:spcAft>
                <a:spcPts val="0"/>
              </a:spcAft>
              <a:buClr>
                <a:schemeClr val="dk1"/>
              </a:buClr>
              <a:buSzPts val="1100"/>
              <a:buChar char="-"/>
            </a:pPr>
            <a:r>
              <a:rPr lang="en">
                <a:solidFill>
                  <a:schemeClr val="dk1"/>
                </a:solidFill>
              </a:rPr>
              <a:t>The </a:t>
            </a:r>
            <a:r>
              <a:rPr b="1" lang="en">
                <a:solidFill>
                  <a:schemeClr val="dk1"/>
                </a:solidFill>
              </a:rPr>
              <a:t>content</a:t>
            </a:r>
            <a:r>
              <a:rPr lang="en">
                <a:solidFill>
                  <a:schemeClr val="dk1"/>
                </a:solidFill>
              </a:rPr>
              <a:t>, which is the thing that’s inside the boxes. It’s the thing that the boxes exist to show. In this case, it’s the beautiful pictures inside the frames.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1d8206301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1d8206301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previous slide)</a:t>
            </a:r>
            <a:endParaRPr/>
          </a:p>
          <a:p>
            <a:pPr indent="-298450" lvl="0" marL="457200" rtl="0" algn="l">
              <a:spcBef>
                <a:spcPts val="0"/>
              </a:spcBef>
              <a:spcAft>
                <a:spcPts val="0"/>
              </a:spcAft>
              <a:buClr>
                <a:schemeClr val="dk1"/>
              </a:buClr>
              <a:buSzPts val="1100"/>
              <a:buChar char="-"/>
            </a:pPr>
            <a:r>
              <a:rPr lang="en">
                <a:solidFill>
                  <a:schemeClr val="dk1"/>
                </a:solidFill>
              </a:rPr>
              <a:t>The </a:t>
            </a:r>
            <a:r>
              <a:rPr b="1" lang="en">
                <a:solidFill>
                  <a:schemeClr val="dk1"/>
                </a:solidFill>
              </a:rPr>
              <a:t>padding</a:t>
            </a:r>
            <a:r>
              <a:rPr lang="en">
                <a:solidFill>
                  <a:schemeClr val="dk1"/>
                </a:solidFill>
              </a:rPr>
              <a:t>, which is the bit of whitespace that evenly surrounds the content. The padding is sometimes zero (not there), but padding between the edges of boxes and the content is nice to have, because it gives our content some breathing room.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41d8206301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41d8206301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previous slide)</a:t>
            </a:r>
            <a:endParaRPr/>
          </a:p>
          <a:p>
            <a:pPr indent="-298450" lvl="0" marL="457200" rtl="0" algn="l">
              <a:spcBef>
                <a:spcPts val="0"/>
              </a:spcBef>
              <a:spcAft>
                <a:spcPts val="0"/>
              </a:spcAft>
              <a:buClr>
                <a:schemeClr val="dk1"/>
              </a:buClr>
              <a:buSzPts val="1100"/>
              <a:buChar char="-"/>
            </a:pPr>
            <a:r>
              <a:rPr lang="en">
                <a:solidFill>
                  <a:schemeClr val="dk1"/>
                </a:solidFill>
              </a:rPr>
              <a:t>The </a:t>
            </a:r>
            <a:r>
              <a:rPr b="1" lang="en">
                <a:solidFill>
                  <a:schemeClr val="dk1"/>
                </a:solidFill>
              </a:rPr>
              <a:t>border</a:t>
            </a:r>
            <a:r>
              <a:rPr lang="en">
                <a:solidFill>
                  <a:schemeClr val="dk1"/>
                </a:solidFill>
              </a:rPr>
              <a:t>, which is pretty self-explanatory. It’s the actual frame in the picture -- the line that delineates the inside and outside of the boxes.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1d8206301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1d8206301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previous slide)</a:t>
            </a:r>
            <a:endParaRPr/>
          </a:p>
          <a:p>
            <a:pPr indent="-298450" lvl="0" marL="457200" rtl="0" algn="l">
              <a:spcBef>
                <a:spcPts val="0"/>
              </a:spcBef>
              <a:spcAft>
                <a:spcPts val="0"/>
              </a:spcAft>
              <a:buClr>
                <a:schemeClr val="dk1"/>
              </a:buClr>
              <a:buSzPts val="1100"/>
              <a:buChar char="-"/>
            </a:pPr>
            <a:r>
              <a:rPr lang="en">
                <a:solidFill>
                  <a:schemeClr val="dk1"/>
                </a:solidFill>
              </a:rPr>
              <a:t>The </a:t>
            </a:r>
            <a:r>
              <a:rPr b="1" lang="en">
                <a:solidFill>
                  <a:schemeClr val="dk1"/>
                </a:solidFill>
              </a:rPr>
              <a:t>margin</a:t>
            </a:r>
            <a:r>
              <a:rPr lang="en">
                <a:solidFill>
                  <a:schemeClr val="dk1"/>
                </a:solidFill>
              </a:rPr>
              <a:t>, which is the whitespace that lies outside of the border, and that separates the boxes from other stuff around it, giving the whole box some breathing room around it.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ean" showMasterSp="0" type="tx">
  <p:cSld name="TITLE_AND_BODY">
    <p:spTree>
      <p:nvGrpSpPr>
        <p:cNvPr id="9"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ing Only">
  <p:cSld name="Content_1">
    <p:spTree>
      <p:nvGrpSpPr>
        <p:cNvPr id="30" name="Shape 30"/>
        <p:cNvGrpSpPr/>
        <p:nvPr/>
      </p:nvGrpSpPr>
      <p:grpSpPr>
        <a:xfrm>
          <a:off x="0" y="0"/>
          <a:ext cx="0" cy="0"/>
          <a:chOff x="0" y="0"/>
          <a:chExt cx="0" cy="0"/>
        </a:xfrm>
      </p:grpSpPr>
      <p:sp>
        <p:nvSpPr>
          <p:cNvPr id="31" name="Google Shape;31;p11"/>
          <p:cNvSpPr txBox="1"/>
          <p:nvPr>
            <p:ph type="title"/>
          </p:nvPr>
        </p:nvSpPr>
        <p:spPr>
          <a:xfrm>
            <a:off x="502925" y="457200"/>
            <a:ext cx="8138100" cy="457200"/>
          </a:xfrm>
          <a:prstGeom prst="rect">
            <a:avLst/>
          </a:prstGeom>
          <a:noFill/>
          <a:ln>
            <a:noFill/>
          </a:ln>
        </p:spPr>
        <p:txBody>
          <a:bodyPr anchorCtr="0" anchor="ctr" bIns="0" lIns="0" spcFirstLastPara="1" rIns="0" wrap="square" tIns="0"/>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Design)" showMasterSp="0">
  <p:cSld name="Opening">
    <p:spTree>
      <p:nvGrpSpPr>
        <p:cNvPr id="32" name="Shape 32"/>
        <p:cNvGrpSpPr/>
        <p:nvPr/>
      </p:nvGrpSpPr>
      <p:grpSpPr>
        <a:xfrm>
          <a:off x="0" y="0"/>
          <a:ext cx="0" cy="0"/>
          <a:chOff x="0" y="0"/>
          <a:chExt cx="0" cy="0"/>
        </a:xfrm>
      </p:grpSpPr>
      <p:cxnSp>
        <p:nvCxnSpPr>
          <p:cNvPr id="33" name="Google Shape;33;p12"/>
          <p:cNvCxnSpPr/>
          <p:nvPr/>
        </p:nvCxnSpPr>
        <p:spPr>
          <a:xfrm>
            <a:off x="914389" y="2286006"/>
            <a:ext cx="2625900" cy="0"/>
          </a:xfrm>
          <a:prstGeom prst="straightConnector1">
            <a:avLst/>
          </a:prstGeom>
          <a:noFill/>
          <a:ln cap="flat" cmpd="sng" w="25400">
            <a:solidFill>
              <a:srgbClr val="75C36E"/>
            </a:solidFill>
            <a:prstDash val="solid"/>
            <a:bevel/>
            <a:headEnd len="sm" w="sm" type="none"/>
            <a:tailEnd len="sm" w="sm" type="none"/>
          </a:ln>
        </p:spPr>
      </p:cxnSp>
      <p:sp>
        <p:nvSpPr>
          <p:cNvPr id="34" name="Google Shape;34;p12"/>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75C36E"/>
              </a:buClr>
              <a:buSzPts val="3000"/>
              <a:buNone/>
              <a:defRPr i="0" sz="3000" u="none" cap="none" strike="noStrike">
                <a:solidFill>
                  <a:srgbClr val="75C36E"/>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35" name="Google Shape;35;p12"/>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Internal)" showMasterSp="0">
  <p:cSld name="Opening_2">
    <p:spTree>
      <p:nvGrpSpPr>
        <p:cNvPr id="36" name="Shape 36"/>
        <p:cNvGrpSpPr/>
        <p:nvPr/>
      </p:nvGrpSpPr>
      <p:grpSpPr>
        <a:xfrm>
          <a:off x="0" y="0"/>
          <a:ext cx="0" cy="0"/>
          <a:chOff x="0" y="0"/>
          <a:chExt cx="0" cy="0"/>
        </a:xfrm>
      </p:grpSpPr>
      <p:cxnSp>
        <p:nvCxnSpPr>
          <p:cNvPr id="37" name="Google Shape;37;p13"/>
          <p:cNvCxnSpPr/>
          <p:nvPr/>
        </p:nvCxnSpPr>
        <p:spPr>
          <a:xfrm>
            <a:off x="914389" y="2286006"/>
            <a:ext cx="2625900" cy="0"/>
          </a:xfrm>
          <a:prstGeom prst="straightConnector1">
            <a:avLst/>
          </a:prstGeom>
          <a:noFill/>
          <a:ln cap="flat" cmpd="sng" w="25400">
            <a:solidFill>
              <a:srgbClr val="DE6868"/>
            </a:solidFill>
            <a:prstDash val="solid"/>
            <a:bevel/>
            <a:headEnd len="sm" w="sm" type="none"/>
            <a:tailEnd len="sm" w="sm" type="none"/>
          </a:ln>
        </p:spPr>
      </p:cxnSp>
      <p:sp>
        <p:nvSpPr>
          <p:cNvPr id="38" name="Google Shape;38;p13"/>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DE6868"/>
              </a:buClr>
              <a:buSzPts val="3000"/>
              <a:buNone/>
              <a:defRPr i="0" sz="3000" u="none" cap="none" strike="noStrike">
                <a:solidFill>
                  <a:srgbClr val="DE6868"/>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39" name="Google Shape;39;p13"/>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Programming)" showMasterSp="0">
  <p:cSld name="Opening_1">
    <p:spTree>
      <p:nvGrpSpPr>
        <p:cNvPr id="40" name="Shape 40"/>
        <p:cNvGrpSpPr/>
        <p:nvPr/>
      </p:nvGrpSpPr>
      <p:grpSpPr>
        <a:xfrm>
          <a:off x="0" y="0"/>
          <a:ext cx="0" cy="0"/>
          <a:chOff x="0" y="0"/>
          <a:chExt cx="0" cy="0"/>
        </a:xfrm>
      </p:grpSpPr>
      <p:cxnSp>
        <p:nvCxnSpPr>
          <p:cNvPr id="41" name="Google Shape;41;p14"/>
          <p:cNvCxnSpPr/>
          <p:nvPr/>
        </p:nvCxnSpPr>
        <p:spPr>
          <a:xfrm>
            <a:off x="914389" y="2286006"/>
            <a:ext cx="2625900" cy="0"/>
          </a:xfrm>
          <a:prstGeom prst="straightConnector1">
            <a:avLst/>
          </a:prstGeom>
          <a:noFill/>
          <a:ln cap="flat" cmpd="sng" w="25400">
            <a:solidFill>
              <a:srgbClr val="6191C2"/>
            </a:solidFill>
            <a:prstDash val="solid"/>
            <a:bevel/>
            <a:headEnd len="sm" w="sm" type="none"/>
            <a:tailEnd len="sm" w="sm" type="none"/>
          </a:ln>
        </p:spPr>
      </p:cxnSp>
      <p:sp>
        <p:nvSpPr>
          <p:cNvPr id="42" name="Google Shape;42;p14"/>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6191C2"/>
              </a:buClr>
              <a:buSzPts val="3000"/>
              <a:buNone/>
              <a:defRPr i="0" sz="3000" u="none" cap="none" strike="noStrike">
                <a:solidFill>
                  <a:srgbClr val="6191C2"/>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43" name="Google Shape;43;p14"/>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eaker">
  <p:cSld name="CUSTOM">
    <p:spTree>
      <p:nvGrpSpPr>
        <p:cNvPr id="44" name="Shape 44"/>
        <p:cNvGrpSpPr/>
        <p:nvPr/>
      </p:nvGrpSpPr>
      <p:grpSpPr>
        <a:xfrm>
          <a:off x="0" y="0"/>
          <a:ext cx="0" cy="0"/>
          <a:chOff x="0" y="0"/>
          <a:chExt cx="0" cy="0"/>
        </a:xfrm>
      </p:grpSpPr>
      <p:cxnSp>
        <p:nvCxnSpPr>
          <p:cNvPr id="45" name="Google Shape;45;p15"/>
          <p:cNvCxnSpPr/>
          <p:nvPr/>
        </p:nvCxnSpPr>
        <p:spPr>
          <a:xfrm>
            <a:off x="2560359" y="2855414"/>
            <a:ext cx="4025400" cy="0"/>
          </a:xfrm>
          <a:prstGeom prst="straightConnector1">
            <a:avLst/>
          </a:prstGeom>
          <a:noFill/>
          <a:ln cap="flat" cmpd="sng" w="25400">
            <a:solidFill>
              <a:srgbClr val="75C36E"/>
            </a:solidFill>
            <a:prstDash val="solid"/>
            <a:bevel/>
            <a:headEnd len="sm" w="sm" type="none"/>
            <a:tailEnd len="sm" w="sm" type="none"/>
          </a:ln>
        </p:spPr>
      </p:cxnSp>
      <p:sp>
        <p:nvSpPr>
          <p:cNvPr id="46" name="Google Shape;46;p15"/>
          <p:cNvSpPr txBox="1"/>
          <p:nvPr>
            <p:ph type="title"/>
          </p:nvPr>
        </p:nvSpPr>
        <p:spPr>
          <a:xfrm>
            <a:off x="2560350" y="2057400"/>
            <a:ext cx="4023300" cy="338400"/>
          </a:xfrm>
          <a:prstGeom prst="rect">
            <a:avLst/>
          </a:prstGeom>
        </p:spPr>
        <p:txBody>
          <a:bodyPr anchorCtr="0" anchor="ctr" bIns="0" lIns="0" spcFirstLastPara="1" rIns="0" wrap="square" tIns="0"/>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47" name="Google Shape;47;p15"/>
          <p:cNvSpPr txBox="1"/>
          <p:nvPr>
            <p:ph idx="1" type="subTitle"/>
          </p:nvPr>
        </p:nvSpPr>
        <p:spPr>
          <a:xfrm>
            <a:off x="2558350" y="2395725"/>
            <a:ext cx="4025400" cy="352200"/>
          </a:xfrm>
          <a:prstGeom prst="rect">
            <a:avLst/>
          </a:prstGeom>
        </p:spPr>
        <p:txBody>
          <a:bodyPr anchorCtr="0" anchor="ctr" bIns="0" lIns="0" spcFirstLastPara="1" rIns="0" wrap="square" tIns="0"/>
          <a:lstStyle>
            <a:lvl1pPr lvl="0" rtl="0" algn="ctr">
              <a:spcBef>
                <a:spcPts val="400"/>
              </a:spcBef>
              <a:spcAft>
                <a:spcPts val="0"/>
              </a:spcAft>
              <a:buNone/>
              <a:defRPr sz="1800"/>
            </a:lvl1pPr>
            <a:lvl2pPr lvl="1" rtl="0">
              <a:spcBef>
                <a:spcPts val="400"/>
              </a:spcBef>
              <a:spcAft>
                <a:spcPts val="0"/>
              </a:spcAft>
              <a:buNone/>
              <a:defRPr/>
            </a:lvl2pPr>
            <a:lvl3pPr lvl="2" rtl="0">
              <a:spcBef>
                <a:spcPts val="400"/>
              </a:spcBef>
              <a:spcAft>
                <a:spcPts val="0"/>
              </a:spcAft>
              <a:buNone/>
              <a:defRPr/>
            </a:lvl3pPr>
            <a:lvl4pPr lvl="3" rtl="0">
              <a:spcBef>
                <a:spcPts val="400"/>
              </a:spcBef>
              <a:spcAft>
                <a:spcPts val="0"/>
              </a:spcAft>
              <a:buNone/>
              <a:defRPr/>
            </a:lvl4pPr>
            <a:lvl5pPr lvl="4" rtl="0">
              <a:spcBef>
                <a:spcPts val="400"/>
              </a:spcBef>
              <a:spcAft>
                <a:spcPts val="0"/>
              </a:spcAft>
              <a:buNone/>
              <a:defRPr/>
            </a:lvl5pPr>
            <a:lvl6pPr lvl="5" rtl="0">
              <a:spcBef>
                <a:spcPts val="400"/>
              </a:spcBef>
              <a:spcAft>
                <a:spcPts val="0"/>
              </a:spcAft>
              <a:buNone/>
              <a:defRPr/>
            </a:lvl6pPr>
            <a:lvl7pPr lvl="6" rtl="0">
              <a:spcBef>
                <a:spcPts val="400"/>
              </a:spcBef>
              <a:spcAft>
                <a:spcPts val="0"/>
              </a:spcAft>
              <a:buNone/>
              <a:defRPr/>
            </a:lvl7pPr>
            <a:lvl8pPr lvl="7" rtl="0">
              <a:spcBef>
                <a:spcPts val="400"/>
              </a:spcBef>
              <a:spcAft>
                <a:spcPts val="0"/>
              </a:spcAft>
              <a:buNone/>
              <a:defRPr/>
            </a:lvl8pPr>
            <a:lvl9pPr lvl="8" rtl="0">
              <a:spcBef>
                <a:spcPts val="400"/>
              </a:spcBef>
              <a:spcAft>
                <a:spcPts val="0"/>
              </a:spcAft>
              <a:buNone/>
              <a:defRPr/>
            </a:lvl9pPr>
          </a:lstStyle>
          <a:p/>
        </p:txBody>
      </p:sp>
      <p:sp>
        <p:nvSpPr>
          <p:cNvPr id="48" name="Google Shape;48;p15"/>
          <p:cNvSpPr txBox="1"/>
          <p:nvPr>
            <p:ph idx="2" type="body"/>
          </p:nvPr>
        </p:nvSpPr>
        <p:spPr>
          <a:xfrm>
            <a:off x="2560350" y="2971800"/>
            <a:ext cx="4023300" cy="1257300"/>
          </a:xfrm>
          <a:prstGeom prst="rect">
            <a:avLst/>
          </a:prstGeom>
        </p:spPr>
        <p:txBody>
          <a:bodyPr anchorCtr="0" anchor="t" bIns="0" lIns="0" spcFirstLastPara="1" rIns="0" wrap="square" tIns="0"/>
          <a:lstStyle>
            <a:lvl1pPr indent="-330200" lvl="0" marL="457200" rtl="0" algn="ctr">
              <a:spcBef>
                <a:spcPts val="400"/>
              </a:spcBef>
              <a:spcAft>
                <a:spcPts val="0"/>
              </a:spcAft>
              <a:buSzPts val="1600"/>
              <a:buChar char="•"/>
              <a:defRPr/>
            </a:lvl1pPr>
            <a:lvl2pPr indent="-330200" lvl="1" marL="914400" rtl="0" algn="ctr">
              <a:spcBef>
                <a:spcPts val="400"/>
              </a:spcBef>
              <a:spcAft>
                <a:spcPts val="0"/>
              </a:spcAft>
              <a:buSzPts val="1600"/>
              <a:buChar char="–"/>
              <a:defRPr/>
            </a:lvl2pPr>
            <a:lvl3pPr indent="-330200" lvl="2" marL="1371600" rtl="0" algn="ctr">
              <a:spcBef>
                <a:spcPts val="400"/>
              </a:spcBef>
              <a:spcAft>
                <a:spcPts val="0"/>
              </a:spcAft>
              <a:buSzPts val="1600"/>
              <a:buChar char="•"/>
              <a:defRPr/>
            </a:lvl3pPr>
            <a:lvl4pPr indent="-330200" lvl="3" marL="1828800" rtl="0" algn="ctr">
              <a:spcBef>
                <a:spcPts val="400"/>
              </a:spcBef>
              <a:spcAft>
                <a:spcPts val="0"/>
              </a:spcAft>
              <a:buSzPts val="1600"/>
              <a:buChar char="–"/>
              <a:defRPr/>
            </a:lvl4pPr>
            <a:lvl5pPr indent="-330200" lvl="4" marL="2286000" rtl="0" algn="ctr">
              <a:spcBef>
                <a:spcPts val="400"/>
              </a:spcBef>
              <a:spcAft>
                <a:spcPts val="0"/>
              </a:spcAft>
              <a:buSzPts val="1600"/>
              <a:buChar char="»"/>
              <a:defRPr/>
            </a:lvl5pPr>
            <a:lvl6pPr indent="-330200" lvl="5" marL="2743200" rtl="0" algn="ctr">
              <a:spcBef>
                <a:spcPts val="400"/>
              </a:spcBef>
              <a:spcAft>
                <a:spcPts val="0"/>
              </a:spcAft>
              <a:buSzPts val="1600"/>
              <a:buChar char="•"/>
              <a:defRPr/>
            </a:lvl6pPr>
            <a:lvl7pPr indent="-330200" lvl="6" marL="3200400" rtl="0" algn="ctr">
              <a:spcBef>
                <a:spcPts val="400"/>
              </a:spcBef>
              <a:spcAft>
                <a:spcPts val="0"/>
              </a:spcAft>
              <a:buSzPts val="1600"/>
              <a:buChar char="•"/>
              <a:defRPr/>
            </a:lvl7pPr>
            <a:lvl8pPr indent="-330200" lvl="7" marL="3657600" rtl="0" algn="ctr">
              <a:spcBef>
                <a:spcPts val="400"/>
              </a:spcBef>
              <a:spcAft>
                <a:spcPts val="0"/>
              </a:spcAft>
              <a:buSzPts val="1600"/>
              <a:buChar char="•"/>
              <a:defRPr/>
            </a:lvl8pPr>
            <a:lvl9pPr indent="-330200" lvl="8" marL="4114800" rtl="0" algn="ctr">
              <a:spcBef>
                <a:spcPts val="400"/>
              </a:spcBef>
              <a:spcAft>
                <a:spcPts val="0"/>
              </a:spcAft>
              <a:buSzPts val="1600"/>
              <a:buChar char="•"/>
              <a:defRPr/>
            </a:lvl9pPr>
          </a:lstStyle>
          <a:p/>
        </p:txBody>
      </p:sp>
    </p:spTree>
  </p:cSld>
  <p:clrMapOvr>
    <a:masterClrMapping/>
  </p:clrMapOvr>
  <p:extLst>
    <p:ext uri="{DCECCB84-F9BA-43D5-87BE-67443E8EF086}">
      <p15:sldGuideLst>
        <p15:guide id="1" orient="horz" pos="1224">
          <p15:clr>
            <a:srgbClr val="F9AD4C"/>
          </p15:clr>
        </p15:guide>
        <p15:guide id="2" orient="horz" pos="1296">
          <p15:clr>
            <a:srgbClr val="F9AD4C"/>
          </p15:clr>
        </p15:guide>
        <p15:guide id="3" orient="horz" pos="1509">
          <p15:clr>
            <a:srgbClr val="F9AD4C"/>
          </p15:clr>
        </p15:guide>
        <p15:guide id="4" orient="horz" pos="1731">
          <p15:clr>
            <a:srgbClr val="F9AD4C"/>
          </p15:clr>
        </p15:guide>
        <p15:guide id="5" orient="horz" pos="1872">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Design)" showMasterSp="0">
  <p:cSld name="TITLE_AND_BODY_1">
    <p:bg>
      <p:bgPr>
        <a:solidFill>
          <a:srgbClr val="75C36E"/>
        </a:solidFill>
      </p:bgPr>
    </p:bg>
    <p:spTree>
      <p:nvGrpSpPr>
        <p:cNvPr id="10" name="Shape 10"/>
        <p:cNvGrpSpPr/>
        <p:nvPr/>
      </p:nvGrpSpPr>
      <p:grpSpPr>
        <a:xfrm>
          <a:off x="0" y="0"/>
          <a:ext cx="0" cy="0"/>
          <a:chOff x="0" y="0"/>
          <a:chExt cx="0" cy="0"/>
        </a:xfrm>
      </p:grpSpPr>
      <p:sp>
        <p:nvSpPr>
          <p:cNvPr id="11" name="Google Shape;11;p3"/>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Programming)" showMasterSp="0">
  <p:cSld name="TITLE_AND_BODY_1_1">
    <p:bg>
      <p:bgPr>
        <a:solidFill>
          <a:srgbClr val="6191C2"/>
        </a:solidFill>
      </p:bgPr>
    </p:bg>
    <p:spTree>
      <p:nvGrpSpPr>
        <p:cNvPr id="12" name="Shape 12"/>
        <p:cNvGrpSpPr/>
        <p:nvPr/>
      </p:nvGrpSpPr>
      <p:grpSpPr>
        <a:xfrm>
          <a:off x="0" y="0"/>
          <a:ext cx="0" cy="0"/>
          <a:chOff x="0" y="0"/>
          <a:chExt cx="0" cy="0"/>
        </a:xfrm>
      </p:grpSpPr>
      <p:sp>
        <p:nvSpPr>
          <p:cNvPr id="13" name="Google Shape;13;p4"/>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ro">
  <p:cSld name="CUSTOM_2">
    <p:spTree>
      <p:nvGrpSpPr>
        <p:cNvPr id="14" name="Shape 14"/>
        <p:cNvGrpSpPr/>
        <p:nvPr/>
      </p:nvGrpSpPr>
      <p:grpSpPr>
        <a:xfrm>
          <a:off x="0" y="0"/>
          <a:ext cx="0" cy="0"/>
          <a:chOff x="0" y="0"/>
          <a:chExt cx="0" cy="0"/>
        </a:xfrm>
      </p:grpSpPr>
      <p:sp>
        <p:nvSpPr>
          <p:cNvPr id="15" name="Google Shape;15;p5"/>
          <p:cNvSpPr txBox="1"/>
          <p:nvPr>
            <p:ph type="title"/>
          </p:nvPr>
        </p:nvSpPr>
        <p:spPr>
          <a:xfrm>
            <a:off x="502925" y="1035450"/>
            <a:ext cx="8138100" cy="3193800"/>
          </a:xfrm>
          <a:prstGeom prst="rect">
            <a:avLst/>
          </a:prstGeom>
        </p:spPr>
        <p:txBody>
          <a:bodyPr anchorCtr="0" anchor="ctr" bIns="0" lIns="0" spcFirstLastPara="1" rIns="0" wrap="square" tIns="0"/>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ttendance">
  <p:cSld name="CUSTOM_2_2">
    <p:spTree>
      <p:nvGrpSpPr>
        <p:cNvPr id="16" name="Shape 16"/>
        <p:cNvGrpSpPr/>
        <p:nvPr/>
      </p:nvGrpSpPr>
      <p:grpSpPr>
        <a:xfrm>
          <a:off x="0" y="0"/>
          <a:ext cx="0" cy="0"/>
          <a:chOff x="0" y="0"/>
          <a:chExt cx="0" cy="0"/>
        </a:xfrm>
      </p:grpSpPr>
      <p:sp>
        <p:nvSpPr>
          <p:cNvPr id="17" name="Google Shape;17;p6"/>
          <p:cNvSpPr txBox="1"/>
          <p:nvPr/>
        </p:nvSpPr>
        <p:spPr>
          <a:xfrm>
            <a:off x="502925" y="1035450"/>
            <a:ext cx="8138100" cy="31938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b="1" lang="en" sz="2400">
                <a:solidFill>
                  <a:srgbClr val="535353"/>
                </a:solidFill>
                <a:latin typeface="Karla"/>
                <a:ea typeface="Karla"/>
                <a:cs typeface="Karla"/>
                <a:sym typeface="Karla"/>
              </a:rPr>
              <a:t>Attendance</a:t>
            </a:r>
            <a:endParaRPr b="1">
              <a:solidFill>
                <a:srgbClr val="535353"/>
              </a:solidFill>
              <a:latin typeface="Karla"/>
              <a:ea typeface="Karla"/>
              <a:cs typeface="Karla"/>
              <a:sym typeface="Karla"/>
            </a:endParaRPr>
          </a:p>
        </p:txBody>
      </p:sp>
      <p:pic>
        <p:nvPicPr>
          <p:cNvPr id="18" name="Google Shape;18;p6"/>
          <p:cNvPicPr preferRelativeResize="0"/>
          <p:nvPr/>
        </p:nvPicPr>
        <p:blipFill>
          <a:blip r:embed="rId2">
            <a:alphaModFix/>
          </a:blip>
          <a:stretch>
            <a:fillRect/>
          </a:stretch>
        </p:blipFill>
        <p:spPr>
          <a:xfrm>
            <a:off x="4359475" y="1844875"/>
            <a:ext cx="425050" cy="425050"/>
          </a:xfrm>
          <a:prstGeom prst="rect">
            <a:avLst/>
          </a:prstGeom>
          <a:noFill/>
          <a:ln>
            <a:noFill/>
          </a:ln>
        </p:spPr>
      </p:pic>
    </p:spTree>
  </p:cSld>
  <p:clrMapOvr>
    <a:masterClrMapping/>
  </p:clrMapOvr>
  <p:extLst>
    <p:ext uri="{DCECCB84-F9BA-43D5-87BE-67443E8EF086}">
      <p15:sldGuideLst>
        <p15:guide id="1" orient="horz" pos="1296">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estions">
  <p:cSld name="CUSTOM_2_2_1">
    <p:spTree>
      <p:nvGrpSpPr>
        <p:cNvPr id="19" name="Shape 19"/>
        <p:cNvGrpSpPr/>
        <p:nvPr/>
      </p:nvGrpSpPr>
      <p:grpSpPr>
        <a:xfrm>
          <a:off x="0" y="0"/>
          <a:ext cx="0" cy="0"/>
          <a:chOff x="0" y="0"/>
          <a:chExt cx="0" cy="0"/>
        </a:xfrm>
      </p:grpSpPr>
      <p:sp>
        <p:nvSpPr>
          <p:cNvPr id="20" name="Google Shape;20;p7"/>
          <p:cNvSpPr txBox="1"/>
          <p:nvPr/>
        </p:nvSpPr>
        <p:spPr>
          <a:xfrm>
            <a:off x="502925" y="1035450"/>
            <a:ext cx="8138100" cy="31938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b="1" lang="en" sz="2400">
                <a:solidFill>
                  <a:srgbClr val="535353"/>
                </a:solidFill>
                <a:latin typeface="Karla"/>
                <a:ea typeface="Karla"/>
                <a:cs typeface="Karla"/>
                <a:sym typeface="Karla"/>
              </a:rPr>
              <a:t>Questions?</a:t>
            </a:r>
            <a:endParaRPr b="1">
              <a:solidFill>
                <a:srgbClr val="535353"/>
              </a:solidFill>
              <a:latin typeface="Karla"/>
              <a:ea typeface="Karla"/>
              <a:cs typeface="Karla"/>
              <a:sym typeface="Karla"/>
            </a:endParaRPr>
          </a:p>
        </p:txBody>
      </p:sp>
      <p:pic>
        <p:nvPicPr>
          <p:cNvPr id="21" name="Google Shape;21;p7"/>
          <p:cNvPicPr preferRelativeResize="0"/>
          <p:nvPr/>
        </p:nvPicPr>
        <p:blipFill>
          <a:blip r:embed="rId2">
            <a:alphaModFix/>
          </a:blip>
          <a:stretch>
            <a:fillRect/>
          </a:stretch>
        </p:blipFill>
        <p:spPr>
          <a:xfrm>
            <a:off x="4139325" y="1868300"/>
            <a:ext cx="386960" cy="378200"/>
          </a:xfrm>
          <a:prstGeom prst="rect">
            <a:avLst/>
          </a:prstGeom>
          <a:noFill/>
          <a:ln>
            <a:noFill/>
          </a:ln>
        </p:spPr>
      </p:pic>
      <p:pic>
        <p:nvPicPr>
          <p:cNvPr id="22" name="Google Shape;22;p7"/>
          <p:cNvPicPr preferRelativeResize="0"/>
          <p:nvPr/>
        </p:nvPicPr>
        <p:blipFill>
          <a:blip r:embed="rId3">
            <a:alphaModFix/>
          </a:blip>
          <a:stretch>
            <a:fillRect/>
          </a:stretch>
        </p:blipFill>
        <p:spPr>
          <a:xfrm>
            <a:off x="4617715" y="1868300"/>
            <a:ext cx="386960" cy="378200"/>
          </a:xfrm>
          <a:prstGeom prst="rect">
            <a:avLst/>
          </a:prstGeom>
          <a:noFill/>
          <a:ln>
            <a:noFill/>
          </a:ln>
        </p:spPr>
      </p:pic>
    </p:spTree>
  </p:cSld>
  <p:clrMapOvr>
    <a:masterClrMapping/>
  </p:clrMapOvr>
  <p:extLst>
    <p:ext uri="{DCECCB84-F9BA-43D5-87BE-67443E8EF086}">
      <p15:sldGuideLst>
        <p15:guide id="1" orient="horz" pos="1296">
          <p15:clr>
            <a:srgbClr val="F9AD4C"/>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ro">
  <p:cSld name="CUSTOM_2_1">
    <p:bg>
      <p:bgPr>
        <a:solidFill>
          <a:srgbClr val="EFEFEF"/>
        </a:solidFill>
      </p:bgPr>
    </p:bg>
    <p:spTree>
      <p:nvGrpSpPr>
        <p:cNvPr id="23" name="Shape 23"/>
        <p:cNvGrpSpPr/>
        <p:nvPr/>
      </p:nvGrpSpPr>
      <p:grpSpPr>
        <a:xfrm>
          <a:off x="0" y="0"/>
          <a:ext cx="0" cy="0"/>
          <a:chOff x="0" y="0"/>
          <a:chExt cx="0" cy="0"/>
        </a:xfrm>
      </p:grpSpPr>
      <p:sp>
        <p:nvSpPr>
          <p:cNvPr id="24" name="Google Shape;24;p8"/>
          <p:cNvSpPr txBox="1"/>
          <p:nvPr>
            <p:ph type="title"/>
          </p:nvPr>
        </p:nvSpPr>
        <p:spPr>
          <a:xfrm>
            <a:off x="457200" y="1035450"/>
            <a:ext cx="8229600" cy="3193800"/>
          </a:xfrm>
          <a:prstGeom prst="rect">
            <a:avLst/>
          </a:prstGeom>
        </p:spPr>
        <p:txBody>
          <a:bodyPr anchorCtr="0" anchor="ctr" bIns="0" lIns="0" spcFirstLastPara="1" rIns="0" wrap="square" tIns="0"/>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with Label">
  <p:cSld name="CUSTOM_1">
    <p:spTree>
      <p:nvGrpSpPr>
        <p:cNvPr id="25" name="Shape 25"/>
        <p:cNvGrpSpPr/>
        <p:nvPr/>
      </p:nvGrpSpPr>
      <p:grpSpPr>
        <a:xfrm>
          <a:off x="0" y="0"/>
          <a:ext cx="0" cy="0"/>
          <a:chOff x="0" y="0"/>
          <a:chExt cx="0" cy="0"/>
        </a:xfrm>
      </p:grpSpPr>
      <p:sp>
        <p:nvSpPr>
          <p:cNvPr id="26" name="Google Shape;26;p9"/>
          <p:cNvSpPr txBox="1"/>
          <p:nvPr>
            <p:ph idx="1" type="body"/>
          </p:nvPr>
        </p:nvSpPr>
        <p:spPr>
          <a:xfrm>
            <a:off x="502925" y="4462125"/>
            <a:ext cx="5394900" cy="228900"/>
          </a:xfrm>
          <a:prstGeom prst="rect">
            <a:avLst/>
          </a:prstGeom>
        </p:spPr>
        <p:txBody>
          <a:bodyPr anchorCtr="0" anchor="ctr" bIns="0" lIns="0" spcFirstLastPara="1" rIns="0" wrap="square" tIns="0"/>
          <a:lstStyle>
            <a:lvl1pPr indent="-304800" lvl="0" marL="457200" rtl="0">
              <a:spcBef>
                <a:spcPts val="40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0"/>
              </a:spcAft>
              <a:buSzPts val="1200"/>
              <a:buChar char="•"/>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p:cSld name="Content">
    <p:spTree>
      <p:nvGrpSpPr>
        <p:cNvPr id="27" name="Shape 27"/>
        <p:cNvGrpSpPr/>
        <p:nvPr/>
      </p:nvGrpSpPr>
      <p:grpSpPr>
        <a:xfrm>
          <a:off x="0" y="0"/>
          <a:ext cx="0" cy="0"/>
          <a:chOff x="0" y="0"/>
          <a:chExt cx="0" cy="0"/>
        </a:xfrm>
      </p:grpSpPr>
      <p:sp>
        <p:nvSpPr>
          <p:cNvPr id="28" name="Google Shape;28;p10"/>
          <p:cNvSpPr txBox="1"/>
          <p:nvPr>
            <p:ph type="title"/>
          </p:nvPr>
        </p:nvSpPr>
        <p:spPr>
          <a:xfrm>
            <a:off x="502925" y="457200"/>
            <a:ext cx="8138100" cy="457200"/>
          </a:xfrm>
          <a:prstGeom prst="rect">
            <a:avLst/>
          </a:prstGeom>
          <a:noFill/>
          <a:ln>
            <a:noFill/>
          </a:ln>
        </p:spPr>
        <p:txBody>
          <a:bodyPr anchorCtr="0" anchor="ctr" bIns="0" lIns="0" spcFirstLastPara="1" rIns="0" wrap="square" tIns="0"/>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
        <p:nvSpPr>
          <p:cNvPr id="29" name="Google Shape;29;p10"/>
          <p:cNvSpPr txBox="1"/>
          <p:nvPr>
            <p:ph idx="1" type="body"/>
          </p:nvPr>
        </p:nvSpPr>
        <p:spPr>
          <a:xfrm>
            <a:off x="502925" y="1028700"/>
            <a:ext cx="8138100" cy="3200400"/>
          </a:xfrm>
          <a:prstGeom prst="rect">
            <a:avLst/>
          </a:prstGeom>
          <a:noFill/>
          <a:ln>
            <a:noFill/>
          </a:ln>
        </p:spPr>
        <p:txBody>
          <a:bodyPr anchorCtr="0" anchor="ctr" bIns="0" lIns="0" spcFirstLastPara="1" rIns="0" wrap="square" tIns="0"/>
          <a:lstStyle>
            <a:lvl1pPr indent="-330200" lvl="0" marL="457200" marR="0" rtl="0" algn="l">
              <a:lnSpc>
                <a:spcPct val="115000"/>
              </a:lnSpc>
              <a:spcBef>
                <a:spcPts val="400"/>
              </a:spcBef>
              <a:spcAft>
                <a:spcPts val="0"/>
              </a:spcAft>
              <a:buClr>
                <a:srgbClr val="535353"/>
              </a:buClr>
              <a:buSzPts val="1600"/>
              <a:buChar char="•"/>
              <a:defRPr i="0" sz="1600" u="none" cap="none" strike="noStrike">
                <a:solidFill>
                  <a:srgbClr val="535353"/>
                </a:solidFill>
              </a:defRPr>
            </a:lvl1pPr>
            <a:lvl2pPr indent="-330200" lvl="1" marL="914400" marR="0" rtl="0" algn="l">
              <a:lnSpc>
                <a:spcPct val="115000"/>
              </a:lnSpc>
              <a:spcBef>
                <a:spcPts val="400"/>
              </a:spcBef>
              <a:spcAft>
                <a:spcPts val="0"/>
              </a:spcAft>
              <a:buClr>
                <a:srgbClr val="535353"/>
              </a:buClr>
              <a:buSzPts val="1600"/>
              <a:buChar char="–"/>
              <a:defRPr i="0" sz="1600" u="none" cap="none" strike="noStrike">
                <a:solidFill>
                  <a:srgbClr val="535353"/>
                </a:solidFill>
              </a:defRPr>
            </a:lvl2pPr>
            <a:lvl3pPr indent="-330200" lvl="2" marL="1371600" marR="0" rtl="0" algn="l">
              <a:lnSpc>
                <a:spcPct val="115000"/>
              </a:lnSpc>
              <a:spcBef>
                <a:spcPts val="400"/>
              </a:spcBef>
              <a:spcAft>
                <a:spcPts val="0"/>
              </a:spcAft>
              <a:buClr>
                <a:srgbClr val="535353"/>
              </a:buClr>
              <a:buSzPts val="1600"/>
              <a:buChar char="•"/>
              <a:defRPr i="0" sz="1600" u="none" cap="none" strike="noStrike">
                <a:solidFill>
                  <a:srgbClr val="535353"/>
                </a:solidFill>
              </a:defRPr>
            </a:lvl3pPr>
            <a:lvl4pPr indent="-330200" lvl="3" marL="1828800" marR="0" rtl="0" algn="l">
              <a:lnSpc>
                <a:spcPct val="115000"/>
              </a:lnSpc>
              <a:spcBef>
                <a:spcPts val="400"/>
              </a:spcBef>
              <a:spcAft>
                <a:spcPts val="0"/>
              </a:spcAft>
              <a:buClr>
                <a:srgbClr val="535353"/>
              </a:buClr>
              <a:buSzPts val="1600"/>
              <a:buChar char="–"/>
              <a:defRPr i="0" sz="1600" u="none" cap="none" strike="noStrike">
                <a:solidFill>
                  <a:srgbClr val="535353"/>
                </a:solidFill>
              </a:defRPr>
            </a:lvl4pPr>
            <a:lvl5pPr indent="-330200" lvl="4" marL="2286000" marR="0" rtl="0" algn="l">
              <a:lnSpc>
                <a:spcPct val="115000"/>
              </a:lnSpc>
              <a:spcBef>
                <a:spcPts val="400"/>
              </a:spcBef>
              <a:spcAft>
                <a:spcPts val="0"/>
              </a:spcAft>
              <a:buClr>
                <a:srgbClr val="535353"/>
              </a:buClr>
              <a:buSzPts val="1600"/>
              <a:buChar char="»"/>
              <a:defRPr i="0" sz="1600" u="none" cap="none" strike="noStrike">
                <a:solidFill>
                  <a:srgbClr val="535353"/>
                </a:solidFill>
              </a:defRPr>
            </a:lvl5pPr>
            <a:lvl6pPr indent="-330200" lvl="5" marL="2743200" marR="0" rtl="0" algn="l">
              <a:lnSpc>
                <a:spcPct val="115000"/>
              </a:lnSpc>
              <a:spcBef>
                <a:spcPts val="400"/>
              </a:spcBef>
              <a:spcAft>
                <a:spcPts val="0"/>
              </a:spcAft>
              <a:buClr>
                <a:srgbClr val="535353"/>
              </a:buClr>
              <a:buSzPts val="1600"/>
              <a:buChar char="•"/>
              <a:defRPr i="0" sz="1600" u="none" cap="none" strike="noStrike">
                <a:solidFill>
                  <a:srgbClr val="535353"/>
                </a:solidFill>
              </a:defRPr>
            </a:lvl6pPr>
            <a:lvl7pPr indent="-330200" lvl="6" marL="3200400" marR="0" rtl="0" algn="l">
              <a:lnSpc>
                <a:spcPct val="115000"/>
              </a:lnSpc>
              <a:spcBef>
                <a:spcPts val="400"/>
              </a:spcBef>
              <a:spcAft>
                <a:spcPts val="0"/>
              </a:spcAft>
              <a:buClr>
                <a:srgbClr val="535353"/>
              </a:buClr>
              <a:buSzPts val="1600"/>
              <a:buChar char="•"/>
              <a:defRPr i="0" sz="1600" u="none" cap="none" strike="noStrike">
                <a:solidFill>
                  <a:srgbClr val="535353"/>
                </a:solidFill>
              </a:defRPr>
            </a:lvl7pPr>
            <a:lvl8pPr indent="-330200" lvl="7" marL="3657600" marR="0" rtl="0" algn="l">
              <a:lnSpc>
                <a:spcPct val="115000"/>
              </a:lnSpc>
              <a:spcBef>
                <a:spcPts val="400"/>
              </a:spcBef>
              <a:spcAft>
                <a:spcPts val="0"/>
              </a:spcAft>
              <a:buClr>
                <a:srgbClr val="535353"/>
              </a:buClr>
              <a:buSzPts val="1600"/>
              <a:buChar char="•"/>
              <a:defRPr i="0" sz="1600" u="none" cap="none" strike="noStrike">
                <a:solidFill>
                  <a:srgbClr val="535353"/>
                </a:solidFill>
              </a:defRPr>
            </a:lvl8pPr>
            <a:lvl9pPr indent="-330200" lvl="8" marL="4114800" marR="0" rtl="0" algn="l">
              <a:lnSpc>
                <a:spcPct val="115000"/>
              </a:lnSpc>
              <a:spcBef>
                <a:spcPts val="400"/>
              </a:spcBef>
              <a:spcAft>
                <a:spcPts val="0"/>
              </a:spcAft>
              <a:buClr>
                <a:srgbClr val="535353"/>
              </a:buClr>
              <a:buSzPts val="1600"/>
              <a:buChar char="•"/>
              <a:defRPr i="0" sz="1600" u="none" cap="none" strike="noStrike">
                <a:solidFill>
                  <a:srgbClr val="535353"/>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02925" y="457200"/>
            <a:ext cx="8138100" cy="457200"/>
          </a:xfrm>
          <a:prstGeom prst="rect">
            <a:avLst/>
          </a:prstGeom>
          <a:noFill/>
          <a:ln>
            <a:noFill/>
          </a:ln>
        </p:spPr>
        <p:txBody>
          <a:bodyPr anchorCtr="0" anchor="ctr" bIns="0" lIns="0" spcFirstLastPara="1" rIns="0" wrap="square" tIns="0"/>
          <a:lstStyle>
            <a:lvl1pPr indent="0" lvl="0" marL="0" marR="0" rtl="0">
              <a:lnSpc>
                <a:spcPct val="100000"/>
              </a:lnSpc>
              <a:spcBef>
                <a:spcPts val="0"/>
              </a:spcBef>
              <a:spcAft>
                <a:spcPts val="0"/>
              </a:spcAft>
              <a:buClr>
                <a:srgbClr val="535353"/>
              </a:buClr>
              <a:buSzPts val="2400"/>
              <a:buFont typeface="Karla"/>
              <a:buNone/>
              <a:defRPr b="1" i="0" sz="2400" u="none" cap="none" strike="noStrike">
                <a:solidFill>
                  <a:srgbClr val="535353"/>
                </a:solidFill>
                <a:latin typeface="Karla"/>
                <a:ea typeface="Karla"/>
                <a:cs typeface="Karla"/>
                <a:sym typeface="Karla"/>
              </a:defRPr>
            </a:lvl1pPr>
            <a:lvl2pPr indent="0" lvl="1"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2pPr>
            <a:lvl3pPr indent="0" lvl="2"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3pPr>
            <a:lvl4pPr indent="0" lvl="3"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4pPr>
            <a:lvl5pPr indent="0" lvl="4"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5pPr>
            <a:lvl6pPr indent="0" lvl="5"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6pPr>
            <a:lvl7pPr indent="0" lvl="6"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7pPr>
            <a:lvl8pPr indent="0" lvl="7"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8pPr>
            <a:lvl9pPr indent="0" lvl="8"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9pPr>
          </a:lstStyle>
          <a:p/>
        </p:txBody>
      </p:sp>
      <p:sp>
        <p:nvSpPr>
          <p:cNvPr id="7" name="Google Shape;7;p1"/>
          <p:cNvSpPr txBox="1"/>
          <p:nvPr>
            <p:ph idx="1" type="body"/>
          </p:nvPr>
        </p:nvSpPr>
        <p:spPr>
          <a:xfrm>
            <a:off x="502925" y="1028700"/>
            <a:ext cx="8138100" cy="3200400"/>
          </a:xfrm>
          <a:prstGeom prst="rect">
            <a:avLst/>
          </a:prstGeom>
          <a:noFill/>
          <a:ln>
            <a:noFill/>
          </a:ln>
        </p:spPr>
        <p:txBody>
          <a:bodyPr anchorCtr="0" anchor="ctr" bIns="0" lIns="0" spcFirstLastPara="1" rIns="0" wrap="square" tIns="0"/>
          <a:lstStyle>
            <a:lvl1pPr indent="-330200" lvl="0" marL="457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1pPr>
            <a:lvl2pPr indent="-330200" lvl="1" marL="914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2pPr>
            <a:lvl3pPr indent="-330200" lvl="2" marL="1371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3pPr>
            <a:lvl4pPr indent="-330200" lvl="3" marL="1828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4pPr>
            <a:lvl5pPr indent="-330200" lvl="4" marL="22860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5pPr>
            <a:lvl6pPr indent="-330200" lvl="5" marL="2743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6pPr>
            <a:lvl7pPr indent="-330200" lvl="6" marL="3200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7pPr>
            <a:lvl8pPr indent="-330200" lvl="7" marL="3657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8pPr>
            <a:lvl9pPr indent="-330200" lvl="8" marL="4114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9pPr>
          </a:lstStyle>
          <a:p/>
        </p:txBody>
      </p:sp>
      <p:sp>
        <p:nvSpPr>
          <p:cNvPr id="8" name="Google Shape;8;p1"/>
          <p:cNvSpPr/>
          <p:nvPr/>
        </p:nvSpPr>
        <p:spPr>
          <a:xfrm>
            <a:off x="5989375" y="4462275"/>
            <a:ext cx="2651700" cy="2289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75C36E"/>
              </a:buClr>
              <a:buFont typeface="Helvetica Neue"/>
              <a:buNone/>
            </a:pPr>
            <a:r>
              <a:rPr b="1" lang="en" sz="1200">
                <a:solidFill>
                  <a:srgbClr val="CCCCCC"/>
                </a:solidFill>
                <a:latin typeface="Karla"/>
                <a:ea typeface="Karla"/>
                <a:cs typeface="Karla"/>
                <a:sym typeface="Karla"/>
              </a:rPr>
              <a:t>Web Design DeCal  </a:t>
            </a:r>
            <a:r>
              <a:rPr lang="en" sz="1200">
                <a:solidFill>
                  <a:srgbClr val="CCCCCC"/>
                </a:solidFill>
                <a:latin typeface="Karla"/>
                <a:ea typeface="Karla"/>
                <a:cs typeface="Karla"/>
                <a:sym typeface="Karla"/>
              </a:rPr>
              <a:t>Spring 2019</a:t>
            </a:r>
            <a:endParaRPr sz="1200">
              <a:solidFill>
                <a:srgbClr val="CCCCCC"/>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9900FF"/>
          </p15:clr>
        </p15:guide>
        <p15:guide id="2" pos="5472">
          <p15:clr>
            <a:srgbClr val="9900FF"/>
          </p15:clr>
        </p15:guide>
        <p15:guide id="3" orient="horz" pos="288">
          <p15:clr>
            <a:srgbClr val="9900FF"/>
          </p15:clr>
        </p15:guide>
        <p15:guide id="4" orient="horz" pos="2955">
          <p15:clr>
            <a:srgbClr val="9900FF"/>
          </p15:clr>
        </p15:guide>
        <p15:guide id="5" orient="horz" pos="2811">
          <p15:clr>
            <a:srgbClr val="F06B4A"/>
          </p15:clr>
        </p15:guide>
        <p15:guide id="6" orient="horz" pos="576">
          <p15:clr>
            <a:srgbClr val="F06B4A"/>
          </p15:clr>
        </p15:guide>
        <p15:guide id="7" orient="horz" pos="648">
          <p15:clr>
            <a:srgbClr val="F06B4A"/>
          </p15:clr>
        </p15:guide>
        <p15:guide id="8" pos="2909">
          <p15:clr>
            <a:srgbClr val="F06B4A"/>
          </p15:clr>
        </p15:guide>
        <p15:guide id="9" pos="1613">
          <p15:clr>
            <a:srgbClr val="F06B4A"/>
          </p15:clr>
        </p15:guide>
        <p15:guide id="10" pos="4147">
          <p15:clr>
            <a:srgbClr val="F06B4A"/>
          </p15:clr>
        </p15:guide>
        <p15:guide id="11" pos="2851">
          <p15:clr>
            <a:srgbClr val="F06B4A"/>
          </p15:clr>
        </p15:guide>
        <p15:guide id="12" pos="1555">
          <p15:clr>
            <a:srgbClr val="F06B4A"/>
          </p15:clr>
        </p15:guide>
        <p15:guide id="13" pos="4205">
          <p15:clr>
            <a:srgbClr val="F06B4A"/>
          </p15:clr>
        </p15:guide>
        <p15:guide id="14" orient="horz" pos="2664">
          <p15:clr>
            <a:srgbClr val="F06B4A"/>
          </p15:clr>
        </p15:guide>
        <p15:guide id="15" pos="317">
          <p15:clr>
            <a:srgbClr val="F06B4A"/>
          </p15:clr>
        </p15:guide>
        <p15:guide id="16" pos="5443">
          <p15:clr>
            <a:srgbClr val="F06B4A"/>
          </p15:clr>
        </p15:guide>
        <p15:guide id="17" pos="1987">
          <p15:clr>
            <a:srgbClr val="F06B4A"/>
          </p15:clr>
        </p15:guide>
        <p15:guide id="18" pos="2043">
          <p15:clr>
            <a:srgbClr val="F06B4A"/>
          </p15:clr>
        </p15:guide>
        <p15:guide id="19" pos="3715">
          <p15:clr>
            <a:srgbClr val="F06B4A"/>
          </p15:clr>
        </p15:guide>
        <p15:guide id="20" pos="3773">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8.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tinyurl.com/wddbox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hyperlink" Target="https://codepen.io/sethlu/pen/OqJvwg?editors=100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7.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hyperlink" Target="https://tinyurl.com/wddispla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5.jpg"/><Relationship Id="rId5"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 name="Shape 52"/>
        <p:cNvGrpSpPr/>
        <p:nvPr/>
      </p:nvGrpSpPr>
      <p:grpSpPr>
        <a:xfrm>
          <a:off x="0" y="0"/>
          <a:ext cx="0" cy="0"/>
          <a:chOff x="0" y="0"/>
          <a:chExt cx="0" cy="0"/>
        </a:xfrm>
      </p:grpSpPr>
      <p:sp>
        <p:nvSpPr>
          <p:cNvPr id="53" name="Google Shape;53;p16"/>
          <p:cNvSpPr txBox="1"/>
          <p:nvPr>
            <p:ph type="title"/>
          </p:nvPr>
        </p:nvSpPr>
        <p:spPr>
          <a:xfrm>
            <a:off x="914400" y="2400300"/>
            <a:ext cx="5669400" cy="1828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Box Model &amp; Intro to Layout</a:t>
            </a:r>
            <a:endParaRPr/>
          </a:p>
        </p:txBody>
      </p:sp>
      <p:sp>
        <p:nvSpPr>
          <p:cNvPr id="54" name="Google Shape;54;p16"/>
          <p:cNvSpPr txBox="1"/>
          <p:nvPr>
            <p:ph idx="1" type="body"/>
          </p:nvPr>
        </p:nvSpPr>
        <p:spPr>
          <a:xfrm>
            <a:off x="914400" y="1828800"/>
            <a:ext cx="3612000" cy="342900"/>
          </a:xfrm>
          <a:prstGeom prst="rect">
            <a:avLst/>
          </a:prstGeom>
        </p:spPr>
        <p:txBody>
          <a:bodyPr anchorCtr="0" anchor="b" bIns="0" lIns="0" spcFirstLastPara="1" rIns="0" wrap="square" tIns="0">
            <a:noAutofit/>
          </a:bodyPr>
          <a:lstStyle/>
          <a:p>
            <a:pPr indent="0" lvl="0" marL="0" rtl="0" algn="l">
              <a:spcBef>
                <a:spcPts val="400"/>
              </a:spcBef>
              <a:spcAft>
                <a:spcPts val="0"/>
              </a:spcAft>
              <a:buNone/>
            </a:pPr>
            <a:r>
              <a:rPr lang="en"/>
              <a:t>Week 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grpSp>
        <p:nvGrpSpPr>
          <p:cNvPr id="387" name="Google Shape;387;p25"/>
          <p:cNvGrpSpPr/>
          <p:nvPr/>
        </p:nvGrpSpPr>
        <p:grpSpPr>
          <a:xfrm>
            <a:off x="696200" y="457200"/>
            <a:ext cx="5001254" cy="73200"/>
            <a:chOff x="696200" y="457200"/>
            <a:chExt cx="5001254" cy="73200"/>
          </a:xfrm>
        </p:grpSpPr>
        <p:sp>
          <p:nvSpPr>
            <p:cNvPr id="388" name="Google Shape;388;p25"/>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5"/>
          <p:cNvGrpSpPr/>
          <p:nvPr/>
        </p:nvGrpSpPr>
        <p:grpSpPr>
          <a:xfrm>
            <a:off x="502925" y="915325"/>
            <a:ext cx="5394924" cy="2822575"/>
            <a:chOff x="502925" y="915317"/>
            <a:chExt cx="5394924" cy="2822575"/>
          </a:xfrm>
        </p:grpSpPr>
        <p:pic>
          <p:nvPicPr>
            <p:cNvPr id="400" name="Google Shape;400;p25"/>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401" name="Google Shape;401;p25"/>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sp>
        <p:nvSpPr>
          <p:cNvPr id="402" name="Google Shape;402;p25"/>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Picture frame analogy, all highlighted</a:t>
            </a:r>
            <a:endParaRPr/>
          </a:p>
        </p:txBody>
      </p:sp>
      <p:grpSp>
        <p:nvGrpSpPr>
          <p:cNvPr id="403" name="Google Shape;403;p25"/>
          <p:cNvGrpSpPr/>
          <p:nvPr/>
        </p:nvGrpSpPr>
        <p:grpSpPr>
          <a:xfrm>
            <a:off x="6205675" y="915322"/>
            <a:ext cx="73200" cy="2825967"/>
            <a:chOff x="6510475" y="915322"/>
            <a:chExt cx="73200" cy="2825967"/>
          </a:xfrm>
        </p:grpSpPr>
        <p:sp>
          <p:nvSpPr>
            <p:cNvPr id="404" name="Google Shape;404;p25"/>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25"/>
          <p:cNvGrpSpPr/>
          <p:nvPr/>
        </p:nvGrpSpPr>
        <p:grpSpPr>
          <a:xfrm>
            <a:off x="696200" y="4160500"/>
            <a:ext cx="5006660" cy="73200"/>
            <a:chOff x="696200" y="457200"/>
            <a:chExt cx="5006660" cy="73200"/>
          </a:xfrm>
        </p:grpSpPr>
        <p:sp>
          <p:nvSpPr>
            <p:cNvPr id="410" name="Google Shape;410;p25"/>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25"/>
          <p:cNvGrpSpPr/>
          <p:nvPr/>
        </p:nvGrpSpPr>
        <p:grpSpPr>
          <a:xfrm>
            <a:off x="503050" y="915322"/>
            <a:ext cx="73200" cy="2825967"/>
            <a:chOff x="6510475" y="915322"/>
            <a:chExt cx="73200" cy="2825967"/>
          </a:xfrm>
        </p:grpSpPr>
        <p:sp>
          <p:nvSpPr>
            <p:cNvPr id="422" name="Google Shape;422;p25"/>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25"/>
          <p:cNvSpPr txBox="1"/>
          <p:nvPr/>
        </p:nvSpPr>
        <p:spPr>
          <a:xfrm>
            <a:off x="2716075" y="152100"/>
            <a:ext cx="966900" cy="228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428" name="Google Shape;428;p25"/>
          <p:cNvSpPr txBox="1"/>
          <p:nvPr/>
        </p:nvSpPr>
        <p:spPr>
          <a:xfrm>
            <a:off x="6827525" y="9142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429" name="Google Shape;429;p25"/>
          <p:cNvSpPr txBox="1"/>
          <p:nvPr/>
        </p:nvSpPr>
        <p:spPr>
          <a:xfrm>
            <a:off x="6827525" y="1112125"/>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430" name="Google Shape;430;p25"/>
          <p:cNvSpPr txBox="1"/>
          <p:nvPr/>
        </p:nvSpPr>
        <p:spPr>
          <a:xfrm>
            <a:off x="6827525" y="35354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431" name="Google Shape;431;p25"/>
          <p:cNvSpPr txBox="1"/>
          <p:nvPr/>
        </p:nvSpPr>
        <p:spPr>
          <a:xfrm>
            <a:off x="6827525" y="33065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432" name="Google Shape;432;p25"/>
          <p:cNvSpPr txBox="1"/>
          <p:nvPr/>
        </p:nvSpPr>
        <p:spPr>
          <a:xfrm>
            <a:off x="6827525" y="2209338"/>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93C47D"/>
                </a:solidFill>
                <a:latin typeface="Roboto Mono"/>
                <a:ea typeface="Roboto Mono"/>
                <a:cs typeface="Roboto Mono"/>
                <a:sym typeface="Roboto Mono"/>
              </a:rPr>
              <a:t>content</a:t>
            </a:r>
            <a:endParaRPr b="1">
              <a:solidFill>
                <a:srgbClr val="93C47D"/>
              </a:solidFill>
              <a:latin typeface="Roboto Mono"/>
              <a:ea typeface="Roboto Mono"/>
              <a:cs typeface="Roboto Mono"/>
              <a:sym typeface="Roboto Mono"/>
            </a:endParaRPr>
          </a:p>
        </p:txBody>
      </p:sp>
      <p:sp>
        <p:nvSpPr>
          <p:cNvPr id="433" name="Google Shape;433;p25"/>
          <p:cNvSpPr/>
          <p:nvPr/>
        </p:nvSpPr>
        <p:spPr>
          <a:xfrm>
            <a:off x="3000925" y="914400"/>
            <a:ext cx="395400" cy="2826000"/>
          </a:xfrm>
          <a:prstGeom prst="rect">
            <a:avLst/>
          </a:prstGeom>
          <a:solidFill>
            <a:srgbClr val="F6B26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2795120" y="914400"/>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3396344" y="914400"/>
            <a:ext cx="201300" cy="28206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694525" y="914400"/>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5502525" y="916265"/>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3597650" y="91532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3597650" y="354467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895825" y="91162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895825" y="354097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1124712" y="1344168"/>
            <a:ext cx="1444800" cy="1975200"/>
          </a:xfrm>
          <a:prstGeom prst="rect">
            <a:avLst/>
          </a:prstGeom>
          <a:solidFill>
            <a:srgbClr val="93C47D">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1124712" y="1115568"/>
            <a:ext cx="1444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1124712" y="3315550"/>
            <a:ext cx="1444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896112" y="1111375"/>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2569464"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3822192" y="1344168"/>
            <a:ext cx="1445700" cy="1975200"/>
          </a:xfrm>
          <a:prstGeom prst="rect">
            <a:avLst/>
          </a:prstGeom>
          <a:solidFill>
            <a:srgbClr val="93C47D">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3593592"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5268561"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a:off x="3822192" y="1115568"/>
            <a:ext cx="1441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a:off x="3822192" y="3315550"/>
            <a:ext cx="1441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25"/>
          <p:cNvGrpSpPr/>
          <p:nvPr/>
        </p:nvGrpSpPr>
        <p:grpSpPr>
          <a:xfrm>
            <a:off x="503050" y="457200"/>
            <a:ext cx="5776319" cy="3771600"/>
            <a:chOff x="503050" y="457200"/>
            <a:chExt cx="5776319" cy="3771600"/>
          </a:xfrm>
        </p:grpSpPr>
        <p:cxnSp>
          <p:nvCxnSpPr>
            <p:cNvPr id="453" name="Google Shape;453;p25"/>
            <p:cNvCxnSpPr/>
            <p:nvPr/>
          </p:nvCxnSpPr>
          <p:spPr>
            <a:xfrm>
              <a:off x="3000925"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4" name="Google Shape;454;p25"/>
            <p:cNvCxnSpPr/>
            <p:nvPr/>
          </p:nvCxnSpPr>
          <p:spPr>
            <a:xfrm>
              <a:off x="339635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5" name="Google Shape;455;p25"/>
            <p:cNvCxnSpPr/>
            <p:nvPr/>
          </p:nvCxnSpPr>
          <p:spPr>
            <a:xfrm>
              <a:off x="54864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6" name="Google Shape;456;p25"/>
            <p:cNvCxnSpPr/>
            <p:nvPr/>
          </p:nvCxnSpPr>
          <p:spPr>
            <a:xfrm>
              <a:off x="5696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7" name="Google Shape;457;p25"/>
            <p:cNvCxnSpPr/>
            <p:nvPr/>
          </p:nvCxnSpPr>
          <p:spPr>
            <a:xfrm>
              <a:off x="27980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8" name="Google Shape;458;p25"/>
            <p:cNvCxnSpPr/>
            <p:nvPr/>
          </p:nvCxnSpPr>
          <p:spPr>
            <a:xfrm>
              <a:off x="6962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59" name="Google Shape;459;p25"/>
            <p:cNvCxnSpPr/>
            <p:nvPr/>
          </p:nvCxnSpPr>
          <p:spPr>
            <a:xfrm>
              <a:off x="900329"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0" name="Google Shape;460;p25"/>
            <p:cNvCxnSpPr/>
            <p:nvPr/>
          </p:nvCxnSpPr>
          <p:spPr>
            <a:xfrm>
              <a:off x="1124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1" name="Google Shape;461;p25"/>
            <p:cNvCxnSpPr/>
            <p:nvPr/>
          </p:nvCxnSpPr>
          <p:spPr>
            <a:xfrm>
              <a:off x="25694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2" name="Google Shape;462;p25"/>
            <p:cNvCxnSpPr/>
            <p:nvPr/>
          </p:nvCxnSpPr>
          <p:spPr>
            <a:xfrm>
              <a:off x="526694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3" name="Google Shape;463;p25"/>
            <p:cNvCxnSpPr/>
            <p:nvPr/>
          </p:nvCxnSpPr>
          <p:spPr>
            <a:xfrm>
              <a:off x="359359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4" name="Google Shape;464;p25"/>
            <p:cNvCxnSpPr/>
            <p:nvPr/>
          </p:nvCxnSpPr>
          <p:spPr>
            <a:xfrm>
              <a:off x="38219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465" name="Google Shape;465;p25"/>
            <p:cNvCxnSpPr/>
            <p:nvPr/>
          </p:nvCxnSpPr>
          <p:spPr>
            <a:xfrm rot="10800000">
              <a:off x="3391150" y="-1775824"/>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466" name="Google Shape;466;p25"/>
            <p:cNvCxnSpPr/>
            <p:nvPr/>
          </p:nvCxnSpPr>
          <p:spPr>
            <a:xfrm rot="10800000">
              <a:off x="3391150" y="-1973550"/>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467" name="Google Shape;467;p25"/>
            <p:cNvCxnSpPr/>
            <p:nvPr/>
          </p:nvCxnSpPr>
          <p:spPr>
            <a:xfrm rot="10800000">
              <a:off x="3391269" y="65673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468" name="Google Shape;468;p25"/>
            <p:cNvCxnSpPr/>
            <p:nvPr/>
          </p:nvCxnSpPr>
          <p:spPr>
            <a:xfrm rot="10800000">
              <a:off x="3391269" y="42736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469" name="Google Shape;469;p25"/>
            <p:cNvCxnSpPr/>
            <p:nvPr/>
          </p:nvCxnSpPr>
          <p:spPr>
            <a:xfrm rot="10800000">
              <a:off x="3391269" y="-1543782"/>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470" name="Google Shape;470;p25"/>
            <p:cNvCxnSpPr/>
            <p:nvPr/>
          </p:nvCxnSpPr>
          <p:spPr>
            <a:xfrm rot="10800000">
              <a:off x="3391150" y="861090"/>
              <a:ext cx="0" cy="5776200"/>
            </a:xfrm>
            <a:prstGeom prst="straightConnector1">
              <a:avLst/>
            </a:prstGeom>
            <a:noFill/>
            <a:ln cap="flat" cmpd="sng" w="19050">
              <a:solidFill>
                <a:srgbClr val="535353"/>
              </a:solidFill>
              <a:prstDash val="solid"/>
              <a:round/>
              <a:headEnd len="med" w="med" type="none"/>
              <a:tailEnd len="med" w="med" type="none"/>
            </a:ln>
          </p:spPr>
        </p:cxn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sp>
        <p:nvSpPr>
          <p:cNvPr id="475" name="Google Shape;475;p26"/>
          <p:cNvSpPr/>
          <p:nvPr/>
        </p:nvSpPr>
        <p:spPr>
          <a:xfrm>
            <a:off x="3396125" y="915325"/>
            <a:ext cx="2301300" cy="2825400"/>
          </a:xfrm>
          <a:prstGeom prst="rect">
            <a:avLst/>
          </a:prstGeom>
          <a:solidFill>
            <a:srgbClr val="FEEB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3593602" y="1115577"/>
            <a:ext cx="1905000" cy="2435700"/>
          </a:xfrm>
          <a:prstGeom prst="rect">
            <a:avLst/>
          </a:prstGeom>
          <a:solidFill>
            <a:srgbClr val="B7C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Picture frame analogy, now without the picture frame :o</a:t>
            </a:r>
            <a:endParaRPr/>
          </a:p>
        </p:txBody>
      </p:sp>
      <p:sp>
        <p:nvSpPr>
          <p:cNvPr id="489" name="Google Shape;489;p26"/>
          <p:cNvSpPr/>
          <p:nvPr/>
        </p:nvSpPr>
        <p:spPr>
          <a:xfrm>
            <a:off x="62056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62056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62056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62056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62056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26"/>
          <p:cNvGrpSpPr/>
          <p:nvPr/>
        </p:nvGrpSpPr>
        <p:grpSpPr>
          <a:xfrm>
            <a:off x="696200" y="4160500"/>
            <a:ext cx="5006660" cy="73200"/>
            <a:chOff x="696200" y="457200"/>
            <a:chExt cx="5006660" cy="73200"/>
          </a:xfrm>
        </p:grpSpPr>
        <p:sp>
          <p:nvSpPr>
            <p:cNvPr id="495" name="Google Shape;495;p26"/>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26"/>
          <p:cNvSpPr txBox="1"/>
          <p:nvPr/>
        </p:nvSpPr>
        <p:spPr>
          <a:xfrm>
            <a:off x="2716075" y="152100"/>
            <a:ext cx="966900" cy="228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507" name="Google Shape;507;p26"/>
          <p:cNvSpPr txBox="1"/>
          <p:nvPr/>
        </p:nvSpPr>
        <p:spPr>
          <a:xfrm>
            <a:off x="6827525" y="9142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08" name="Google Shape;508;p26"/>
          <p:cNvSpPr txBox="1"/>
          <p:nvPr/>
        </p:nvSpPr>
        <p:spPr>
          <a:xfrm>
            <a:off x="6827525" y="1112125"/>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509" name="Google Shape;509;p26"/>
          <p:cNvSpPr txBox="1"/>
          <p:nvPr/>
        </p:nvSpPr>
        <p:spPr>
          <a:xfrm>
            <a:off x="6827525" y="35354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10" name="Google Shape;510;p26"/>
          <p:cNvSpPr txBox="1"/>
          <p:nvPr/>
        </p:nvSpPr>
        <p:spPr>
          <a:xfrm>
            <a:off x="6827525" y="33065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grpSp>
        <p:nvGrpSpPr>
          <p:cNvPr id="511" name="Google Shape;511;p26"/>
          <p:cNvGrpSpPr/>
          <p:nvPr/>
        </p:nvGrpSpPr>
        <p:grpSpPr>
          <a:xfrm>
            <a:off x="503050" y="915322"/>
            <a:ext cx="73200" cy="2825967"/>
            <a:chOff x="6510475" y="915322"/>
            <a:chExt cx="73200" cy="2825967"/>
          </a:xfrm>
        </p:grpSpPr>
        <p:sp>
          <p:nvSpPr>
            <p:cNvPr id="512" name="Google Shape;512;p26"/>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26"/>
          <p:cNvSpPr txBox="1"/>
          <p:nvPr/>
        </p:nvSpPr>
        <p:spPr>
          <a:xfrm>
            <a:off x="6827525" y="2209338"/>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93C47D"/>
                </a:solidFill>
                <a:latin typeface="Roboto Mono"/>
                <a:ea typeface="Roboto Mono"/>
                <a:cs typeface="Roboto Mono"/>
                <a:sym typeface="Roboto Mono"/>
              </a:rPr>
              <a:t>content</a:t>
            </a:r>
            <a:endParaRPr b="1">
              <a:solidFill>
                <a:srgbClr val="93C47D"/>
              </a:solidFill>
              <a:latin typeface="Roboto Mono"/>
              <a:ea typeface="Roboto Mono"/>
              <a:cs typeface="Roboto Mono"/>
              <a:sym typeface="Roboto Mono"/>
            </a:endParaRPr>
          </a:p>
        </p:txBody>
      </p:sp>
      <p:sp>
        <p:nvSpPr>
          <p:cNvPr id="518" name="Google Shape;518;p26"/>
          <p:cNvSpPr/>
          <p:nvPr/>
        </p:nvSpPr>
        <p:spPr>
          <a:xfrm>
            <a:off x="3000925" y="914400"/>
            <a:ext cx="395400" cy="2826000"/>
          </a:xfrm>
          <a:prstGeom prst="rect">
            <a:avLst/>
          </a:prstGeom>
          <a:solidFill>
            <a:srgbClr val="F6B26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3822192" y="1344168"/>
            <a:ext cx="1445700" cy="1975200"/>
          </a:xfrm>
          <a:prstGeom prst="rect">
            <a:avLst/>
          </a:prstGeom>
          <a:solidFill>
            <a:srgbClr val="CAE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699225" y="911100"/>
            <a:ext cx="2301300" cy="2825400"/>
          </a:xfrm>
          <a:prstGeom prst="rect">
            <a:avLst/>
          </a:prstGeom>
          <a:solidFill>
            <a:srgbClr val="FEEB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896702" y="1111352"/>
            <a:ext cx="1905000" cy="2435700"/>
          </a:xfrm>
          <a:prstGeom prst="rect">
            <a:avLst/>
          </a:prstGeom>
          <a:solidFill>
            <a:srgbClr val="B7C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1125292" y="1339943"/>
            <a:ext cx="1445700" cy="1975200"/>
          </a:xfrm>
          <a:prstGeom prst="rect">
            <a:avLst/>
          </a:prstGeom>
          <a:solidFill>
            <a:srgbClr val="CAE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26"/>
          <p:cNvGrpSpPr/>
          <p:nvPr/>
        </p:nvGrpSpPr>
        <p:grpSpPr>
          <a:xfrm>
            <a:off x="503050" y="457200"/>
            <a:ext cx="5776319" cy="3771600"/>
            <a:chOff x="503050" y="457200"/>
            <a:chExt cx="5776319" cy="3771600"/>
          </a:xfrm>
        </p:grpSpPr>
        <p:cxnSp>
          <p:nvCxnSpPr>
            <p:cNvPr id="524" name="Google Shape;524;p26"/>
            <p:cNvCxnSpPr/>
            <p:nvPr/>
          </p:nvCxnSpPr>
          <p:spPr>
            <a:xfrm>
              <a:off x="3000925"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25" name="Google Shape;525;p26"/>
            <p:cNvCxnSpPr/>
            <p:nvPr/>
          </p:nvCxnSpPr>
          <p:spPr>
            <a:xfrm>
              <a:off x="339635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26" name="Google Shape;526;p26"/>
            <p:cNvCxnSpPr/>
            <p:nvPr/>
          </p:nvCxnSpPr>
          <p:spPr>
            <a:xfrm>
              <a:off x="54864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27" name="Google Shape;527;p26"/>
            <p:cNvCxnSpPr/>
            <p:nvPr/>
          </p:nvCxnSpPr>
          <p:spPr>
            <a:xfrm>
              <a:off x="5696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28" name="Google Shape;528;p26"/>
            <p:cNvCxnSpPr/>
            <p:nvPr/>
          </p:nvCxnSpPr>
          <p:spPr>
            <a:xfrm>
              <a:off x="27980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29" name="Google Shape;529;p26"/>
            <p:cNvCxnSpPr/>
            <p:nvPr/>
          </p:nvCxnSpPr>
          <p:spPr>
            <a:xfrm>
              <a:off x="6962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0" name="Google Shape;530;p26"/>
            <p:cNvCxnSpPr/>
            <p:nvPr/>
          </p:nvCxnSpPr>
          <p:spPr>
            <a:xfrm>
              <a:off x="900329"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1" name="Google Shape;531;p26"/>
            <p:cNvCxnSpPr/>
            <p:nvPr/>
          </p:nvCxnSpPr>
          <p:spPr>
            <a:xfrm>
              <a:off x="1124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2" name="Google Shape;532;p26"/>
            <p:cNvCxnSpPr/>
            <p:nvPr/>
          </p:nvCxnSpPr>
          <p:spPr>
            <a:xfrm>
              <a:off x="25694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3" name="Google Shape;533;p26"/>
            <p:cNvCxnSpPr/>
            <p:nvPr/>
          </p:nvCxnSpPr>
          <p:spPr>
            <a:xfrm>
              <a:off x="526694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4" name="Google Shape;534;p26"/>
            <p:cNvCxnSpPr/>
            <p:nvPr/>
          </p:nvCxnSpPr>
          <p:spPr>
            <a:xfrm>
              <a:off x="359359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5" name="Google Shape;535;p26"/>
            <p:cNvCxnSpPr/>
            <p:nvPr/>
          </p:nvCxnSpPr>
          <p:spPr>
            <a:xfrm>
              <a:off x="38219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536" name="Google Shape;536;p26"/>
            <p:cNvCxnSpPr/>
            <p:nvPr/>
          </p:nvCxnSpPr>
          <p:spPr>
            <a:xfrm rot="10800000">
              <a:off x="3391150" y="-1775824"/>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537" name="Google Shape;537;p26"/>
            <p:cNvCxnSpPr/>
            <p:nvPr/>
          </p:nvCxnSpPr>
          <p:spPr>
            <a:xfrm rot="10800000">
              <a:off x="3391150" y="-1973550"/>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538" name="Google Shape;538;p26"/>
            <p:cNvCxnSpPr/>
            <p:nvPr/>
          </p:nvCxnSpPr>
          <p:spPr>
            <a:xfrm rot="10800000">
              <a:off x="3391269" y="65673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539" name="Google Shape;539;p26"/>
            <p:cNvCxnSpPr/>
            <p:nvPr/>
          </p:nvCxnSpPr>
          <p:spPr>
            <a:xfrm rot="10800000">
              <a:off x="3391269" y="42736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540" name="Google Shape;540;p26"/>
            <p:cNvCxnSpPr/>
            <p:nvPr/>
          </p:nvCxnSpPr>
          <p:spPr>
            <a:xfrm rot="10800000">
              <a:off x="3391269" y="-1543782"/>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541" name="Google Shape;541;p26"/>
            <p:cNvCxnSpPr/>
            <p:nvPr/>
          </p:nvCxnSpPr>
          <p:spPr>
            <a:xfrm rot="10800000">
              <a:off x="3391150" y="861090"/>
              <a:ext cx="0" cy="5776200"/>
            </a:xfrm>
            <a:prstGeom prst="straightConnector1">
              <a:avLst/>
            </a:prstGeom>
            <a:noFill/>
            <a:ln cap="flat" cmpd="sng" w="19050">
              <a:solidFill>
                <a:srgbClr val="535353"/>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5" name="Shape 545"/>
        <p:cNvGrpSpPr/>
        <p:nvPr/>
      </p:nvGrpSpPr>
      <p:grpSpPr>
        <a:xfrm>
          <a:off x="0" y="0"/>
          <a:ext cx="0" cy="0"/>
          <a:chOff x="0" y="0"/>
          <a:chExt cx="0" cy="0"/>
        </a:xfrm>
      </p:grpSpPr>
      <p:sp>
        <p:nvSpPr>
          <p:cNvPr id="546" name="Google Shape;546;p27"/>
          <p:cNvSpPr txBox="1"/>
          <p:nvPr>
            <p:ph idx="1" type="body"/>
          </p:nvPr>
        </p:nvSpPr>
        <p:spPr>
          <a:xfrm>
            <a:off x="502925" y="1028700"/>
            <a:ext cx="2651700" cy="3200400"/>
          </a:xfrm>
          <a:prstGeom prst="rect">
            <a:avLst/>
          </a:prstGeom>
        </p:spPr>
        <p:txBody>
          <a:bodyPr anchorCtr="0" anchor="ctr" bIns="0" lIns="0" spcFirstLastPara="1" rIns="0" wrap="square" tIns="0">
            <a:noAutofit/>
          </a:bodyPr>
          <a:lstStyle/>
          <a:p>
            <a:pPr indent="0" lvl="0" marL="0" rtl="0" algn="l">
              <a:spcBef>
                <a:spcPts val="400"/>
              </a:spcBef>
              <a:spcAft>
                <a:spcPts val="0"/>
              </a:spcAft>
              <a:buClr>
                <a:schemeClr val="dk1"/>
              </a:buClr>
              <a:buSzPts val="1100"/>
              <a:buFont typeface="Arial"/>
              <a:buNone/>
            </a:pPr>
            <a:r>
              <a:rPr b="1" lang="en" sz="1400">
                <a:solidFill>
                  <a:srgbClr val="93C47D"/>
                </a:solidFill>
                <a:latin typeface="Roboto Mono"/>
                <a:ea typeface="Roboto Mono"/>
                <a:cs typeface="Roboto Mono"/>
                <a:sym typeface="Roboto Mono"/>
              </a:rPr>
              <a:t>content</a:t>
            </a:r>
            <a:endParaRPr b="1" sz="1400">
              <a:solidFill>
                <a:srgbClr val="93C47D"/>
              </a:solidFill>
              <a:latin typeface="Roboto Mono"/>
              <a:ea typeface="Roboto Mono"/>
              <a:cs typeface="Roboto Mono"/>
              <a:sym typeface="Roboto Mono"/>
            </a:endParaRPr>
          </a:p>
          <a:p>
            <a:pPr indent="0" lvl="0" marL="0" rtl="0" algn="l">
              <a:spcBef>
                <a:spcPts val="400"/>
              </a:spcBef>
              <a:spcAft>
                <a:spcPts val="0"/>
              </a:spcAft>
              <a:buClr>
                <a:schemeClr val="dk1"/>
              </a:buClr>
              <a:buSzPts val="1100"/>
              <a:buFont typeface="Arial"/>
              <a:buNone/>
            </a:pPr>
            <a:r>
              <a:rPr lang="en" sz="1400">
                <a:solidFill>
                  <a:schemeClr val="lt2"/>
                </a:solidFill>
              </a:rPr>
              <a:t>The picture itself</a:t>
            </a:r>
            <a:endParaRPr b="1" sz="1400">
              <a:solidFill>
                <a:srgbClr val="FFD966"/>
              </a:solidFill>
              <a:latin typeface="Roboto Mono"/>
              <a:ea typeface="Roboto Mono"/>
              <a:cs typeface="Roboto Mono"/>
              <a:sym typeface="Roboto Mono"/>
            </a:endParaRPr>
          </a:p>
          <a:p>
            <a:pPr indent="0" lvl="0" marL="0" rtl="0" algn="l">
              <a:spcBef>
                <a:spcPts val="1000"/>
              </a:spcBef>
              <a:spcAft>
                <a:spcPts val="0"/>
              </a:spcAft>
              <a:buNone/>
            </a:pPr>
            <a:r>
              <a:rPr b="1" lang="en" sz="1400">
                <a:solidFill>
                  <a:srgbClr val="6D9EEB"/>
                </a:solidFill>
                <a:latin typeface="Roboto Mono"/>
                <a:ea typeface="Roboto Mono"/>
                <a:cs typeface="Roboto Mono"/>
                <a:sym typeface="Roboto Mono"/>
              </a:rPr>
              <a:t>padding</a:t>
            </a:r>
            <a:endParaRPr b="1" sz="1400">
              <a:solidFill>
                <a:srgbClr val="6D9EEB"/>
              </a:solidFill>
              <a:latin typeface="Roboto Mono"/>
              <a:ea typeface="Roboto Mono"/>
              <a:cs typeface="Roboto Mono"/>
              <a:sym typeface="Roboto Mono"/>
            </a:endParaRPr>
          </a:p>
          <a:p>
            <a:pPr indent="0" lvl="0" marL="0" rtl="0" algn="l">
              <a:spcBef>
                <a:spcPts val="400"/>
              </a:spcBef>
              <a:spcAft>
                <a:spcPts val="0"/>
              </a:spcAft>
              <a:buNone/>
            </a:pPr>
            <a:r>
              <a:rPr lang="en" sz="1400">
                <a:solidFill>
                  <a:schemeClr val="lt2"/>
                </a:solidFill>
              </a:rPr>
              <a:t>Space between the picture and the picture frame</a:t>
            </a:r>
            <a:endParaRPr sz="1400"/>
          </a:p>
          <a:p>
            <a:pPr indent="0" lvl="0" marL="0" rtl="0" algn="l">
              <a:spcBef>
                <a:spcPts val="1000"/>
              </a:spcBef>
              <a:spcAft>
                <a:spcPts val="0"/>
              </a:spcAft>
              <a:buNone/>
            </a:pPr>
            <a:r>
              <a:rPr b="1" lang="en" sz="1400">
                <a:solidFill>
                  <a:srgbClr val="FFD966"/>
                </a:solidFill>
                <a:latin typeface="Roboto Mono"/>
                <a:ea typeface="Roboto Mono"/>
                <a:cs typeface="Roboto Mono"/>
                <a:sym typeface="Roboto Mono"/>
              </a:rPr>
              <a:t>border</a:t>
            </a:r>
            <a:endParaRPr b="1" sz="1400">
              <a:solidFill>
                <a:srgbClr val="FFD966"/>
              </a:solidFill>
              <a:latin typeface="Roboto Mono"/>
              <a:ea typeface="Roboto Mono"/>
              <a:cs typeface="Roboto Mono"/>
              <a:sym typeface="Roboto Mono"/>
            </a:endParaRPr>
          </a:p>
          <a:p>
            <a:pPr indent="0" lvl="0" marL="0" rtl="0" algn="l">
              <a:spcBef>
                <a:spcPts val="400"/>
              </a:spcBef>
              <a:spcAft>
                <a:spcPts val="0"/>
              </a:spcAft>
              <a:buNone/>
            </a:pPr>
            <a:r>
              <a:rPr lang="en" sz="1400">
                <a:solidFill>
                  <a:schemeClr val="lt2"/>
                </a:solidFill>
              </a:rPr>
              <a:t>The picture frame</a:t>
            </a:r>
            <a:endParaRPr sz="1400">
              <a:solidFill>
                <a:schemeClr val="lt2"/>
              </a:solidFill>
            </a:endParaRPr>
          </a:p>
          <a:p>
            <a:pPr indent="0" lvl="0" marL="0" rtl="0" algn="l">
              <a:spcBef>
                <a:spcPts val="1000"/>
              </a:spcBef>
              <a:spcAft>
                <a:spcPts val="0"/>
              </a:spcAft>
              <a:buClr>
                <a:schemeClr val="dk1"/>
              </a:buClr>
              <a:buSzPts val="1100"/>
              <a:buFont typeface="Arial"/>
              <a:buNone/>
            </a:pPr>
            <a:r>
              <a:rPr b="1" lang="en" sz="1400">
                <a:solidFill>
                  <a:srgbClr val="F6B26B"/>
                </a:solidFill>
                <a:latin typeface="Roboto Mono"/>
                <a:ea typeface="Roboto Mono"/>
                <a:cs typeface="Roboto Mono"/>
                <a:sym typeface="Roboto Mono"/>
              </a:rPr>
              <a:t>margin</a:t>
            </a:r>
            <a:endParaRPr b="1" sz="1400">
              <a:solidFill>
                <a:srgbClr val="F6B26B"/>
              </a:solidFill>
              <a:latin typeface="Roboto Mono"/>
              <a:ea typeface="Roboto Mono"/>
              <a:cs typeface="Roboto Mono"/>
              <a:sym typeface="Roboto Mono"/>
            </a:endParaRPr>
          </a:p>
          <a:p>
            <a:pPr indent="0" lvl="0" marL="0" rtl="0" algn="l">
              <a:spcBef>
                <a:spcPts val="400"/>
              </a:spcBef>
              <a:spcAft>
                <a:spcPts val="1000"/>
              </a:spcAft>
              <a:buClr>
                <a:schemeClr val="dk1"/>
              </a:buClr>
              <a:buSzPts val="1100"/>
              <a:buFont typeface="Arial"/>
              <a:buNone/>
            </a:pPr>
            <a:r>
              <a:rPr lang="en" sz="1400">
                <a:solidFill>
                  <a:schemeClr val="lt2"/>
                </a:solidFill>
              </a:rPr>
              <a:t>Spacing in between pictures</a:t>
            </a:r>
            <a:endParaRPr sz="1400"/>
          </a:p>
        </p:txBody>
      </p:sp>
      <p:sp>
        <p:nvSpPr>
          <p:cNvPr id="547" name="Google Shape;547;p27"/>
          <p:cNvSpPr/>
          <p:nvPr/>
        </p:nvSpPr>
        <p:spPr>
          <a:xfrm>
            <a:off x="6802700"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6802700"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6802700"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6802700"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6802700"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txBox="1"/>
          <p:nvPr/>
        </p:nvSpPr>
        <p:spPr>
          <a:xfrm>
            <a:off x="7424550" y="9142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53" name="Google Shape;553;p27"/>
          <p:cNvSpPr txBox="1"/>
          <p:nvPr/>
        </p:nvSpPr>
        <p:spPr>
          <a:xfrm>
            <a:off x="7424550" y="1112125"/>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554" name="Google Shape;554;p27"/>
          <p:cNvSpPr txBox="1"/>
          <p:nvPr/>
        </p:nvSpPr>
        <p:spPr>
          <a:xfrm>
            <a:off x="7424550" y="35354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55" name="Google Shape;555;p27"/>
          <p:cNvSpPr txBox="1"/>
          <p:nvPr/>
        </p:nvSpPr>
        <p:spPr>
          <a:xfrm>
            <a:off x="7424550" y="33065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556" name="Google Shape;556;p27"/>
          <p:cNvSpPr txBox="1"/>
          <p:nvPr/>
        </p:nvSpPr>
        <p:spPr>
          <a:xfrm>
            <a:off x="7424550" y="2209338"/>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93C47D"/>
                </a:solidFill>
                <a:latin typeface="Roboto Mono"/>
                <a:ea typeface="Roboto Mono"/>
                <a:cs typeface="Roboto Mono"/>
                <a:sym typeface="Roboto Mono"/>
              </a:rPr>
              <a:t>content</a:t>
            </a:r>
            <a:endParaRPr b="1">
              <a:solidFill>
                <a:srgbClr val="93C47D"/>
              </a:solidFill>
              <a:latin typeface="Roboto Mono"/>
              <a:ea typeface="Roboto Mono"/>
              <a:cs typeface="Roboto Mono"/>
              <a:sym typeface="Roboto Mono"/>
            </a:endParaRPr>
          </a:p>
        </p:txBody>
      </p:sp>
      <p:sp>
        <p:nvSpPr>
          <p:cNvPr id="557" name="Google Shape;557;p27"/>
          <p:cNvSpPr/>
          <p:nvPr/>
        </p:nvSpPr>
        <p:spPr>
          <a:xfrm>
            <a:off x="3495800" y="520950"/>
            <a:ext cx="3090600" cy="3620100"/>
          </a:xfrm>
          <a:prstGeom prst="rect">
            <a:avLst/>
          </a:prstGeom>
          <a:solidFill>
            <a:srgbClr val="F6B26B">
              <a:alpha val="50199"/>
            </a:srgbClr>
          </a:solidFill>
          <a:ln cap="flat" cmpd="sng" w="19050">
            <a:solidFill>
              <a:srgbClr val="53535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3891000" y="915325"/>
            <a:ext cx="2301300" cy="2825400"/>
          </a:xfrm>
          <a:prstGeom prst="rect">
            <a:avLst/>
          </a:prstGeom>
          <a:solidFill>
            <a:srgbClr val="FEEBB6"/>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4088477" y="1115577"/>
            <a:ext cx="1905000" cy="2435700"/>
          </a:xfrm>
          <a:prstGeom prst="rect">
            <a:avLst/>
          </a:prstGeom>
          <a:solidFill>
            <a:srgbClr val="B7CFF4"/>
          </a:solidFill>
          <a:ln cap="flat" cmpd="sng" w="19050">
            <a:solidFill>
              <a:srgbClr val="53535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317067" y="1344168"/>
            <a:ext cx="1445700" cy="1975200"/>
          </a:xfrm>
          <a:prstGeom prst="rect">
            <a:avLst/>
          </a:prstGeom>
          <a:solidFill>
            <a:srgbClr val="CAE1BF"/>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6802700" y="520950"/>
            <a:ext cx="73200" cy="3933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6802700" y="3747800"/>
            <a:ext cx="73200" cy="3933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txBox="1"/>
          <p:nvPr/>
        </p:nvSpPr>
        <p:spPr>
          <a:xfrm>
            <a:off x="7424550" y="6031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564" name="Google Shape;564;p27"/>
          <p:cNvSpPr txBox="1"/>
          <p:nvPr/>
        </p:nvSpPr>
        <p:spPr>
          <a:xfrm>
            <a:off x="7424550" y="383000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565" name="Google Shape;565;p27"/>
          <p:cNvSpPr txBox="1"/>
          <p:nvPr>
            <p:ph type="title"/>
          </p:nvPr>
        </p:nvSpPr>
        <p:spPr>
          <a:xfrm>
            <a:off x="502925" y="457200"/>
            <a:ext cx="26517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Box model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Google Shape;570;p28"/>
          <p:cNvSpPr txBox="1"/>
          <p:nvPr>
            <p:ph type="title"/>
          </p:nvPr>
        </p:nvSpPr>
        <p:spPr>
          <a:xfrm>
            <a:off x="502925" y="457200"/>
            <a:ext cx="26517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Defining boxes</a:t>
            </a:r>
            <a:endParaRPr/>
          </a:p>
        </p:txBody>
      </p:sp>
      <p:sp>
        <p:nvSpPr>
          <p:cNvPr id="571" name="Google Shape;571;p28"/>
          <p:cNvSpPr txBox="1"/>
          <p:nvPr>
            <p:ph idx="1" type="body"/>
          </p:nvPr>
        </p:nvSpPr>
        <p:spPr>
          <a:xfrm>
            <a:off x="502925" y="1028700"/>
            <a:ext cx="2651700" cy="32004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b="1" lang="en" sz="1400">
                <a:solidFill>
                  <a:srgbClr val="93C47D"/>
                </a:solidFill>
                <a:latin typeface="Roboto Mono"/>
                <a:ea typeface="Roboto Mono"/>
                <a:cs typeface="Roboto Mono"/>
                <a:sym typeface="Roboto Mono"/>
              </a:rPr>
              <a:t>content-box</a:t>
            </a:r>
            <a:endParaRPr b="1" sz="1400">
              <a:solidFill>
                <a:srgbClr val="93C47D"/>
              </a:solidFill>
              <a:latin typeface="Roboto Mono"/>
              <a:ea typeface="Roboto Mono"/>
              <a:cs typeface="Roboto Mono"/>
              <a:sym typeface="Roboto Mono"/>
            </a:endParaRPr>
          </a:p>
          <a:p>
            <a:pPr indent="0" lvl="0" marL="0" rtl="0" algn="l">
              <a:spcBef>
                <a:spcPts val="400"/>
              </a:spcBef>
              <a:spcAft>
                <a:spcPts val="0"/>
              </a:spcAft>
              <a:buNone/>
            </a:pPr>
            <a:r>
              <a:rPr lang="en" sz="1400"/>
              <a:t>The box that contains</a:t>
            </a:r>
            <a:br>
              <a:rPr lang="en" sz="1400"/>
            </a:br>
            <a:r>
              <a:rPr lang="en" sz="1400"/>
              <a:t>the content</a:t>
            </a:r>
            <a:endParaRPr sz="1400"/>
          </a:p>
          <a:p>
            <a:pPr indent="0" lvl="0" marL="0" rtl="0" algn="l">
              <a:spcBef>
                <a:spcPts val="1000"/>
              </a:spcBef>
              <a:spcAft>
                <a:spcPts val="0"/>
              </a:spcAft>
              <a:buNone/>
            </a:pPr>
            <a:r>
              <a:rPr b="1" lang="en" sz="1400">
                <a:solidFill>
                  <a:srgbClr val="6D9EEB"/>
                </a:solidFill>
              </a:rPr>
              <a:t>padding-box</a:t>
            </a:r>
            <a:endParaRPr b="1" sz="1400">
              <a:solidFill>
                <a:srgbClr val="6D9EEB"/>
              </a:solidFill>
            </a:endParaRPr>
          </a:p>
          <a:p>
            <a:pPr indent="0" lvl="0" marL="0" rtl="0" algn="l">
              <a:spcBef>
                <a:spcPts val="400"/>
              </a:spcBef>
              <a:spcAft>
                <a:spcPts val="0"/>
              </a:spcAft>
              <a:buNone/>
            </a:pPr>
            <a:r>
              <a:rPr lang="en" sz="1400"/>
              <a:t>The box that encloses</a:t>
            </a:r>
            <a:br>
              <a:rPr lang="en" sz="1400"/>
            </a:br>
            <a:r>
              <a:rPr lang="en" sz="1400"/>
              <a:t>the content and the padding</a:t>
            </a:r>
            <a:endParaRPr sz="1400"/>
          </a:p>
          <a:p>
            <a:pPr indent="0" lvl="0" marL="0" rtl="0" algn="l">
              <a:spcBef>
                <a:spcPts val="1000"/>
              </a:spcBef>
              <a:spcAft>
                <a:spcPts val="0"/>
              </a:spcAft>
              <a:buNone/>
            </a:pPr>
            <a:r>
              <a:rPr b="1" lang="en" sz="1400">
                <a:solidFill>
                  <a:srgbClr val="FFD966"/>
                </a:solidFill>
                <a:latin typeface="Roboto Mono"/>
                <a:ea typeface="Roboto Mono"/>
                <a:cs typeface="Roboto Mono"/>
                <a:sym typeface="Roboto Mono"/>
              </a:rPr>
              <a:t>border-box</a:t>
            </a:r>
            <a:endParaRPr b="1" sz="1400">
              <a:solidFill>
                <a:srgbClr val="FFD966"/>
              </a:solidFill>
              <a:latin typeface="Roboto Mono"/>
              <a:ea typeface="Roboto Mono"/>
              <a:cs typeface="Roboto Mono"/>
              <a:sym typeface="Roboto Mono"/>
            </a:endParaRPr>
          </a:p>
          <a:p>
            <a:pPr indent="0" lvl="0" marL="0" rtl="0" algn="l">
              <a:spcBef>
                <a:spcPts val="400"/>
              </a:spcBef>
              <a:spcAft>
                <a:spcPts val="0"/>
              </a:spcAft>
              <a:buNone/>
            </a:pPr>
            <a:r>
              <a:rPr lang="en" sz="1400"/>
              <a:t>The box that encloses the content, the padding and</a:t>
            </a:r>
            <a:br>
              <a:rPr lang="en" sz="1400"/>
            </a:br>
            <a:r>
              <a:rPr lang="en" sz="1400"/>
              <a:t>the border</a:t>
            </a:r>
            <a:endParaRPr sz="1400"/>
          </a:p>
        </p:txBody>
      </p:sp>
      <p:sp>
        <p:nvSpPr>
          <p:cNvPr id="572" name="Google Shape;572;p28"/>
          <p:cNvSpPr/>
          <p:nvPr/>
        </p:nvSpPr>
        <p:spPr>
          <a:xfrm>
            <a:off x="6802700"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6802700"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6802700"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6802700"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6802700"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txBox="1"/>
          <p:nvPr/>
        </p:nvSpPr>
        <p:spPr>
          <a:xfrm>
            <a:off x="7424550" y="9142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78" name="Google Shape;578;p28"/>
          <p:cNvSpPr txBox="1"/>
          <p:nvPr/>
        </p:nvSpPr>
        <p:spPr>
          <a:xfrm>
            <a:off x="7424550" y="1112125"/>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579" name="Google Shape;579;p28"/>
          <p:cNvSpPr txBox="1"/>
          <p:nvPr/>
        </p:nvSpPr>
        <p:spPr>
          <a:xfrm>
            <a:off x="7424550" y="35354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580" name="Google Shape;580;p28"/>
          <p:cNvSpPr txBox="1"/>
          <p:nvPr/>
        </p:nvSpPr>
        <p:spPr>
          <a:xfrm>
            <a:off x="7424550" y="33065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581" name="Google Shape;581;p28"/>
          <p:cNvSpPr txBox="1"/>
          <p:nvPr/>
        </p:nvSpPr>
        <p:spPr>
          <a:xfrm>
            <a:off x="7424550" y="2209338"/>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93C47D"/>
                </a:solidFill>
                <a:latin typeface="Roboto Mono"/>
                <a:ea typeface="Roboto Mono"/>
                <a:cs typeface="Roboto Mono"/>
                <a:sym typeface="Roboto Mono"/>
              </a:rPr>
              <a:t>content</a:t>
            </a:r>
            <a:endParaRPr b="1">
              <a:solidFill>
                <a:srgbClr val="93C47D"/>
              </a:solidFill>
              <a:latin typeface="Roboto Mono"/>
              <a:ea typeface="Roboto Mono"/>
              <a:cs typeface="Roboto Mono"/>
              <a:sym typeface="Roboto Mono"/>
            </a:endParaRPr>
          </a:p>
        </p:txBody>
      </p:sp>
      <p:sp>
        <p:nvSpPr>
          <p:cNvPr id="582" name="Google Shape;582;p28"/>
          <p:cNvSpPr/>
          <p:nvPr/>
        </p:nvSpPr>
        <p:spPr>
          <a:xfrm>
            <a:off x="3495800" y="520950"/>
            <a:ext cx="3090600" cy="362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3891000" y="915325"/>
            <a:ext cx="2301300" cy="2825400"/>
          </a:xfrm>
          <a:prstGeom prst="rect">
            <a:avLst/>
          </a:prstGeom>
          <a:noFill/>
          <a:ln cap="flat" cmpd="sng" w="3810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088477" y="1115577"/>
            <a:ext cx="1905000" cy="2435700"/>
          </a:xfrm>
          <a:prstGeom prst="rect">
            <a:avLst/>
          </a:prstGeom>
          <a:noFill/>
          <a:ln cap="flat" cmpd="sng" w="38100">
            <a:solidFill>
              <a:srgbClr val="6D9EEB"/>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4317067" y="1344168"/>
            <a:ext cx="1445700" cy="1975200"/>
          </a:xfrm>
          <a:prstGeom prst="rect">
            <a:avLst/>
          </a:prstGeom>
          <a:noFill/>
          <a:ln cap="flat" cmpd="sng" w="381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6802700" y="520950"/>
            <a:ext cx="73200" cy="3933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6802700" y="3747800"/>
            <a:ext cx="73200" cy="3933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txBox="1"/>
          <p:nvPr/>
        </p:nvSpPr>
        <p:spPr>
          <a:xfrm>
            <a:off x="7424550" y="6031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589" name="Google Shape;589;p28"/>
          <p:cNvSpPr txBox="1"/>
          <p:nvPr/>
        </p:nvSpPr>
        <p:spPr>
          <a:xfrm>
            <a:off x="7424550" y="383000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3" name="Shape 593"/>
        <p:cNvGrpSpPr/>
        <p:nvPr/>
      </p:nvGrpSpPr>
      <p:grpSpPr>
        <a:xfrm>
          <a:off x="0" y="0"/>
          <a:ext cx="0" cy="0"/>
          <a:chOff x="0" y="0"/>
          <a:chExt cx="0" cy="0"/>
        </a:xfrm>
      </p:grpSpPr>
      <p:sp>
        <p:nvSpPr>
          <p:cNvPr id="594" name="Google Shape;594;p29"/>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800"/>
              <a:t>What's the width/height of a box when we have… </a:t>
            </a:r>
            <a:br>
              <a:rPr lang="en"/>
            </a:br>
            <a:r>
              <a:rPr lang="en">
                <a:latin typeface="Roboto Mono"/>
                <a:ea typeface="Roboto Mono"/>
                <a:cs typeface="Roboto Mono"/>
                <a:sym typeface="Roboto Mono"/>
              </a:rPr>
              <a:t> </a:t>
            </a:r>
            <a:r>
              <a:rPr lang="en">
                <a:solidFill>
                  <a:srgbClr val="93C47D"/>
                </a:solidFill>
                <a:latin typeface="Roboto Mono"/>
                <a:ea typeface="Roboto Mono"/>
                <a:cs typeface="Roboto Mono"/>
                <a:sym typeface="Roboto Mono"/>
              </a:rPr>
              <a:t>content-box</a:t>
            </a:r>
            <a:r>
              <a:rPr lang="en">
                <a:solidFill>
                  <a:schemeClr val="lt2"/>
                </a:solidFill>
                <a:latin typeface="Roboto Mono"/>
                <a:ea typeface="Roboto Mono"/>
                <a:cs typeface="Roboto Mono"/>
                <a:sym typeface="Roboto Mono"/>
              </a:rPr>
              <a:t> • </a:t>
            </a:r>
            <a:r>
              <a:rPr lang="en">
                <a:solidFill>
                  <a:srgbClr val="6D9EEB"/>
                </a:solidFill>
                <a:latin typeface="Roboto Mono"/>
                <a:ea typeface="Roboto Mono"/>
                <a:cs typeface="Roboto Mono"/>
                <a:sym typeface="Roboto Mono"/>
              </a:rPr>
              <a:t>padding-box</a:t>
            </a:r>
            <a:r>
              <a:rPr lang="en">
                <a:latin typeface="Roboto Mono"/>
                <a:ea typeface="Roboto Mono"/>
                <a:cs typeface="Roboto Mono"/>
                <a:sym typeface="Roboto Mono"/>
              </a:rPr>
              <a:t> • </a:t>
            </a:r>
            <a:r>
              <a:rPr lang="en">
                <a:solidFill>
                  <a:srgbClr val="FFD966"/>
                </a:solidFill>
                <a:latin typeface="Roboto Mono"/>
                <a:ea typeface="Roboto Mono"/>
                <a:cs typeface="Roboto Mono"/>
                <a:sym typeface="Roboto Mono"/>
              </a:rPr>
              <a:t>border-box</a:t>
            </a:r>
            <a:endParaRPr>
              <a:solidFill>
                <a:srgbClr val="6D9EEB"/>
              </a:solidFill>
              <a:latin typeface="Roboto Mono"/>
              <a:ea typeface="Roboto Mono"/>
              <a:cs typeface="Roboto Mono"/>
              <a:sym typeface="Roboto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8" name="Shape 598"/>
        <p:cNvGrpSpPr/>
        <p:nvPr/>
      </p:nvGrpSpPr>
      <p:grpSpPr>
        <a:xfrm>
          <a:off x="0" y="0"/>
          <a:ext cx="0" cy="0"/>
          <a:chOff x="0" y="0"/>
          <a:chExt cx="0" cy="0"/>
        </a:xfrm>
      </p:grpSpPr>
      <p:sp>
        <p:nvSpPr>
          <p:cNvPr id="599" name="Google Shape;599;p30"/>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Width/height can mean different things</a:t>
            </a:r>
            <a:endParaRPr/>
          </a:p>
        </p:txBody>
      </p:sp>
      <p:sp>
        <p:nvSpPr>
          <p:cNvPr id="600" name="Google Shape;600;p30"/>
          <p:cNvSpPr txBox="1"/>
          <p:nvPr>
            <p:ph idx="1" type="body"/>
          </p:nvPr>
        </p:nvSpPr>
        <p:spPr>
          <a:xfrm>
            <a:off x="502925" y="1028700"/>
            <a:ext cx="4023300" cy="3200400"/>
          </a:xfrm>
          <a:prstGeom prst="rect">
            <a:avLst/>
          </a:prstGeom>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4078F2"/>
                </a:solidFill>
                <a:latin typeface="Roboto Mono"/>
                <a:ea typeface="Roboto Mono"/>
                <a:cs typeface="Roboto Mono"/>
                <a:sym typeface="Roboto Mono"/>
              </a:rPr>
              <a:t>#</a:t>
            </a:r>
            <a:r>
              <a:rPr lang="en" sz="1200">
                <a:solidFill>
                  <a:srgbClr val="4078F2"/>
                </a:solidFill>
                <a:latin typeface="Roboto Mono"/>
                <a:ea typeface="Roboto Mono"/>
                <a:cs typeface="Roboto Mono"/>
                <a:sym typeface="Roboto Mono"/>
              </a:rPr>
              <a:t>exploding-tomato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box-sizing</a:t>
            </a: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content-box</a:t>
            </a:r>
            <a:r>
              <a:rPr lang="en" sz="1200">
                <a:solidFill>
                  <a:srgbClr val="333333"/>
                </a:solidFill>
                <a:latin typeface="Roboto Mono"/>
                <a:ea typeface="Roboto Mono"/>
                <a:cs typeface="Roboto Mono"/>
                <a:sym typeface="Roboto Mono"/>
              </a:rPr>
              <a:t>;</a:t>
            </a: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default */</a:t>
            </a:r>
            <a:endParaRPr i="1" sz="1200">
              <a:solidFill>
                <a:srgbClr val="A0A1A7"/>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solidFill>
                <a:srgbClr val="4078F2"/>
              </a:solidFill>
              <a:latin typeface="Roboto Mono"/>
              <a:ea typeface="Roboto Mono"/>
              <a:cs typeface="Roboto Mono"/>
              <a:sym typeface="Roboto Mono"/>
            </a:endParaRPr>
          </a:p>
        </p:txBody>
      </p:sp>
      <p:sp>
        <p:nvSpPr>
          <p:cNvPr id="601" name="Google Shape;601;p30"/>
          <p:cNvSpPr txBox="1"/>
          <p:nvPr>
            <p:ph idx="1" type="body"/>
          </p:nvPr>
        </p:nvSpPr>
        <p:spPr>
          <a:xfrm>
            <a:off x="4617725" y="1028700"/>
            <a:ext cx="4023300" cy="3200400"/>
          </a:xfrm>
          <a:prstGeom prst="rect">
            <a:avLst/>
          </a:prstGeom>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4078F2"/>
                </a:solidFill>
                <a:latin typeface="Roboto Mono"/>
                <a:ea typeface="Roboto Mono"/>
                <a:cs typeface="Roboto Mono"/>
                <a:sym typeface="Roboto Mono"/>
              </a:rPr>
              <a:t>#imploding-</a:t>
            </a:r>
            <a:r>
              <a:rPr lang="en" sz="1200">
                <a:solidFill>
                  <a:srgbClr val="4078F2"/>
                </a:solidFill>
                <a:latin typeface="Roboto Mono"/>
                <a:ea typeface="Roboto Mono"/>
                <a:cs typeface="Roboto Mono"/>
                <a:sym typeface="Roboto Mono"/>
              </a:rPr>
              <a:t>tomato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box-sizing</a:t>
            </a: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a:t>
            </a:r>
            <a:r>
              <a:rPr lang="en" sz="1200">
                <a:solidFill>
                  <a:srgbClr val="383A42"/>
                </a:solidFill>
                <a:latin typeface="Roboto Mono"/>
                <a:ea typeface="Roboto Mono"/>
                <a:cs typeface="Roboto Mono"/>
                <a:sym typeface="Roboto Mono"/>
              </a:rPr>
              <a:t>-box</a:t>
            </a:r>
            <a:r>
              <a:rPr lang="en" sz="1200">
                <a:solidFill>
                  <a:srgbClr val="333333"/>
                </a:solidFill>
                <a:latin typeface="Roboto Mono"/>
                <a:ea typeface="Roboto Mono"/>
                <a:cs typeface="Roboto Mono"/>
                <a:sym typeface="Roboto Mono"/>
              </a:rPr>
              <a:t>;</a:t>
            </a:r>
            <a:endParaRPr i="1" sz="1200">
              <a:solidFill>
                <a:srgbClr val="A0A1A7"/>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a:t>
            </a:r>
            <a:r>
              <a:rPr lang="en" sz="1200">
                <a:solidFill>
                  <a:srgbClr val="986801"/>
                </a:solidFill>
                <a:latin typeface="Roboto Mono"/>
                <a:ea typeface="Roboto Mono"/>
                <a:cs typeface="Roboto Mono"/>
                <a:sym typeface="Roboto Mono"/>
              </a:rPr>
              <a:t>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a:t>
            </a:r>
            <a:r>
              <a:rPr lang="en" sz="1200">
                <a:solidFill>
                  <a:srgbClr val="986801"/>
                </a:solidFill>
                <a:latin typeface="Roboto Mono"/>
                <a:ea typeface="Roboto Mono"/>
                <a:cs typeface="Roboto Mono"/>
                <a:sym typeface="Roboto Mono"/>
              </a:rPr>
              <a:t>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solidFill>
                <a:srgbClr val="4078F2"/>
              </a:solidFill>
              <a:latin typeface="Roboto Mono"/>
              <a:ea typeface="Roboto Mono"/>
              <a:cs typeface="Roboto Mono"/>
              <a:sym typeface="Roboto Mono"/>
            </a:endParaRPr>
          </a:p>
        </p:txBody>
      </p:sp>
      <p:sp>
        <p:nvSpPr>
          <p:cNvPr id="602" name="Google Shape;602;p30"/>
          <p:cNvSpPr/>
          <p:nvPr/>
        </p:nvSpPr>
        <p:spPr>
          <a:xfrm>
            <a:off x="2545075" y="2247900"/>
            <a:ext cx="1828800" cy="1828800"/>
          </a:xfrm>
          <a:prstGeom prst="rect">
            <a:avLst/>
          </a:prstGeom>
          <a:solidFill>
            <a:srgbClr val="FEEBB6"/>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a:off x="2727935" y="2430752"/>
            <a:ext cx="1463100" cy="1463100"/>
          </a:xfrm>
          <a:prstGeom prst="rect">
            <a:avLst/>
          </a:prstGeom>
          <a:solidFill>
            <a:srgbClr val="B7CFF4"/>
          </a:solidFill>
          <a:ln cap="flat" cmpd="sng" w="19050">
            <a:solidFill>
              <a:srgbClr val="CCCC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a:off x="2910767" y="2613593"/>
            <a:ext cx="1097400" cy="1097400"/>
          </a:xfrm>
          <a:prstGeom prst="rect">
            <a:avLst/>
          </a:prstGeom>
          <a:solidFill>
            <a:srgbClr val="CAE1BF"/>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a:off x="7025567" y="2613593"/>
            <a:ext cx="1097400" cy="1097400"/>
          </a:xfrm>
          <a:prstGeom prst="rect">
            <a:avLst/>
          </a:prstGeom>
          <a:solidFill>
            <a:srgbClr val="FEEBB6"/>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7208585" y="2796602"/>
            <a:ext cx="731400" cy="731400"/>
          </a:xfrm>
          <a:prstGeom prst="rect">
            <a:avLst/>
          </a:prstGeom>
          <a:solidFill>
            <a:srgbClr val="B7CFF4"/>
          </a:solidFill>
          <a:ln cap="flat" cmpd="sng" w="19050">
            <a:solidFill>
              <a:srgbClr val="CCCCC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a:off x="7391425" y="2979450"/>
            <a:ext cx="365700" cy="365700"/>
          </a:xfrm>
          <a:prstGeom prst="rect">
            <a:avLst/>
          </a:prstGeom>
          <a:solidFill>
            <a:srgbClr val="CAE1BF"/>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 name="Google Shape;608;p30"/>
          <p:cNvCxnSpPr>
            <a:stCxn id="604" idx="1"/>
            <a:endCxn id="604" idx="3"/>
          </p:cNvCxnSpPr>
          <p:nvPr/>
        </p:nvCxnSpPr>
        <p:spPr>
          <a:xfrm>
            <a:off x="2910767" y="3162293"/>
            <a:ext cx="1097400" cy="0"/>
          </a:xfrm>
          <a:prstGeom prst="straightConnector1">
            <a:avLst/>
          </a:prstGeom>
          <a:noFill/>
          <a:ln cap="flat" cmpd="sng" w="19050">
            <a:solidFill>
              <a:srgbClr val="535353"/>
            </a:solidFill>
            <a:prstDash val="solid"/>
            <a:round/>
            <a:headEnd len="med" w="med" type="triangle"/>
            <a:tailEnd len="med" w="med" type="triangle"/>
          </a:ln>
        </p:spPr>
      </p:cxnSp>
      <p:sp>
        <p:nvSpPr>
          <p:cNvPr id="609" name="Google Shape;609;p30"/>
          <p:cNvSpPr txBox="1"/>
          <p:nvPr/>
        </p:nvSpPr>
        <p:spPr>
          <a:xfrm>
            <a:off x="3459475" y="3409200"/>
            <a:ext cx="472500" cy="225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r>
              <a:rPr lang="en" sz="1200">
                <a:solidFill>
                  <a:srgbClr val="535353"/>
                </a:solidFill>
                <a:latin typeface="Roboto Mono"/>
                <a:ea typeface="Roboto Mono"/>
                <a:cs typeface="Roboto Mono"/>
                <a:sym typeface="Roboto Mono"/>
              </a:rPr>
              <a:t>60px</a:t>
            </a:r>
            <a:endParaRPr sz="1200">
              <a:solidFill>
                <a:srgbClr val="535353"/>
              </a:solidFill>
              <a:latin typeface="Roboto Mono"/>
              <a:ea typeface="Roboto Mono"/>
              <a:cs typeface="Roboto Mono"/>
              <a:sym typeface="Roboto Mono"/>
            </a:endParaRPr>
          </a:p>
        </p:txBody>
      </p:sp>
      <p:cxnSp>
        <p:nvCxnSpPr>
          <p:cNvPr id="610" name="Google Shape;610;p30"/>
          <p:cNvCxnSpPr>
            <a:stCxn id="604" idx="2"/>
            <a:endCxn id="604" idx="0"/>
          </p:cNvCxnSpPr>
          <p:nvPr/>
        </p:nvCxnSpPr>
        <p:spPr>
          <a:xfrm rot="10800000">
            <a:off x="3459467" y="2613593"/>
            <a:ext cx="0" cy="1097400"/>
          </a:xfrm>
          <a:prstGeom prst="straightConnector1">
            <a:avLst/>
          </a:prstGeom>
          <a:noFill/>
          <a:ln cap="flat" cmpd="sng" w="19050">
            <a:solidFill>
              <a:srgbClr val="535353"/>
            </a:solidFill>
            <a:prstDash val="solid"/>
            <a:round/>
            <a:headEnd len="med" w="med" type="triangle"/>
            <a:tailEnd len="med" w="med" type="triangle"/>
          </a:ln>
        </p:spPr>
      </p:cxnSp>
      <p:cxnSp>
        <p:nvCxnSpPr>
          <p:cNvPr id="611" name="Google Shape;611;p30"/>
          <p:cNvCxnSpPr/>
          <p:nvPr/>
        </p:nvCxnSpPr>
        <p:spPr>
          <a:xfrm>
            <a:off x="7025567" y="3162293"/>
            <a:ext cx="1097400" cy="0"/>
          </a:xfrm>
          <a:prstGeom prst="straightConnector1">
            <a:avLst/>
          </a:prstGeom>
          <a:noFill/>
          <a:ln cap="flat" cmpd="sng" w="19050">
            <a:solidFill>
              <a:srgbClr val="535353"/>
            </a:solidFill>
            <a:prstDash val="solid"/>
            <a:round/>
            <a:headEnd len="med" w="med" type="triangle"/>
            <a:tailEnd len="med" w="med" type="triangle"/>
          </a:ln>
        </p:spPr>
      </p:cxnSp>
      <p:cxnSp>
        <p:nvCxnSpPr>
          <p:cNvPr id="612" name="Google Shape;612;p30"/>
          <p:cNvCxnSpPr/>
          <p:nvPr/>
        </p:nvCxnSpPr>
        <p:spPr>
          <a:xfrm rot="10800000">
            <a:off x="7574267" y="2613593"/>
            <a:ext cx="0" cy="1097400"/>
          </a:xfrm>
          <a:prstGeom prst="straightConnector1">
            <a:avLst/>
          </a:prstGeom>
          <a:noFill/>
          <a:ln cap="flat" cmpd="sng" w="19050">
            <a:solidFill>
              <a:srgbClr val="535353"/>
            </a:solidFill>
            <a:prstDash val="solid"/>
            <a:round/>
            <a:headEnd len="med" w="med" type="triangle"/>
            <a:tailEnd len="med" w="med" type="triangle"/>
          </a:ln>
        </p:spPr>
      </p:cxnSp>
      <p:sp>
        <p:nvSpPr>
          <p:cNvPr id="613" name="Google Shape;613;p30"/>
          <p:cNvSpPr txBox="1"/>
          <p:nvPr/>
        </p:nvSpPr>
        <p:spPr>
          <a:xfrm>
            <a:off x="7574275" y="3409200"/>
            <a:ext cx="472500" cy="225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r>
              <a:rPr lang="en" sz="1200">
                <a:solidFill>
                  <a:srgbClr val="535353"/>
                </a:solidFill>
                <a:latin typeface="Roboto Mono"/>
                <a:ea typeface="Roboto Mono"/>
                <a:cs typeface="Roboto Mono"/>
                <a:sym typeface="Roboto Mono"/>
              </a:rPr>
              <a:t>60px</a:t>
            </a:r>
            <a:endParaRPr sz="1200">
              <a:solidFill>
                <a:srgbClr val="535353"/>
              </a:solidFill>
              <a:latin typeface="Roboto Mono"/>
              <a:ea typeface="Roboto Mono"/>
              <a:cs typeface="Roboto Mono"/>
              <a:sym typeface="Roboto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7" name="Shape 617"/>
        <p:cNvGrpSpPr/>
        <p:nvPr/>
      </p:nvGrpSpPr>
      <p:grpSpPr>
        <a:xfrm>
          <a:off x="0" y="0"/>
          <a:ext cx="0" cy="0"/>
          <a:chOff x="0" y="0"/>
          <a:chExt cx="0" cy="0"/>
        </a:xfrm>
      </p:grpSpPr>
      <p:sp>
        <p:nvSpPr>
          <p:cNvPr id="618" name="Google Shape;618;p31"/>
          <p:cNvSpPr txBox="1"/>
          <p:nvPr>
            <p:ph idx="1" type="body"/>
          </p:nvPr>
        </p:nvSpPr>
        <p:spPr>
          <a:xfrm>
            <a:off x="502925" y="1028700"/>
            <a:ext cx="4023300" cy="32004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solidFill>
                  <a:schemeClr val="lt2"/>
                </a:solidFill>
              </a:rPr>
              <a:t>Typically we specify things by </a:t>
            </a:r>
            <a:br>
              <a:rPr lang="en">
                <a:solidFill>
                  <a:schemeClr val="lt2"/>
                </a:solidFill>
              </a:rPr>
            </a:br>
            <a:r>
              <a:rPr lang="en">
                <a:solidFill>
                  <a:schemeClr val="lt2"/>
                </a:solidFill>
              </a:rPr>
              <a:t>going around a clock</a:t>
            </a:r>
            <a:endParaRPr>
              <a:solidFill>
                <a:schemeClr val="lt2"/>
              </a:solidFill>
            </a:endParaRPr>
          </a:p>
          <a:p>
            <a:pPr indent="0" lvl="0" marL="0" rtl="0" algn="l">
              <a:spcBef>
                <a:spcPts val="400"/>
              </a:spcBef>
              <a:spcAft>
                <a:spcPts val="0"/>
              </a:spcAft>
              <a:buNone/>
            </a:pPr>
            <a:r>
              <a:rPr lang="en">
                <a:solidFill>
                  <a:schemeClr val="lt2"/>
                </a:solidFill>
                <a:latin typeface="Roboto Mono"/>
                <a:ea typeface="Roboto Mono"/>
                <a:cs typeface="Roboto Mono"/>
                <a:sym typeface="Roboto Mono"/>
              </a:rPr>
              <a:t>top .. right .. bottom .. left</a:t>
            </a:r>
            <a:endParaRPr>
              <a:solidFill>
                <a:schemeClr val="lt2"/>
              </a:solidFill>
              <a:latin typeface="Roboto Mono"/>
              <a:ea typeface="Roboto Mono"/>
              <a:cs typeface="Roboto Mono"/>
              <a:sym typeface="Roboto Mono"/>
            </a:endParaRPr>
          </a:p>
        </p:txBody>
      </p:sp>
      <p:sp>
        <p:nvSpPr>
          <p:cNvPr id="619" name="Google Shape;619;p31"/>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Order of specifying dimensions</a:t>
            </a:r>
            <a:endParaRPr/>
          </a:p>
        </p:txBody>
      </p:sp>
      <p:pic>
        <p:nvPicPr>
          <p:cNvPr id="620" name="Google Shape;620;p31"/>
          <p:cNvPicPr preferRelativeResize="0"/>
          <p:nvPr/>
        </p:nvPicPr>
        <p:blipFill>
          <a:blip r:embed="rId3">
            <a:alphaModFix/>
          </a:blip>
          <a:stretch>
            <a:fillRect/>
          </a:stretch>
        </p:blipFill>
        <p:spPr>
          <a:xfrm>
            <a:off x="5600700" y="1857376"/>
            <a:ext cx="2057375" cy="1543025"/>
          </a:xfrm>
          <a:prstGeom prst="rect">
            <a:avLst/>
          </a:prstGeom>
          <a:noFill/>
          <a:ln>
            <a:noFill/>
          </a:ln>
        </p:spPr>
      </p:pic>
      <p:sp>
        <p:nvSpPr>
          <p:cNvPr id="621" name="Google Shape;621;p31"/>
          <p:cNvSpPr txBox="1"/>
          <p:nvPr/>
        </p:nvSpPr>
        <p:spPr>
          <a:xfrm>
            <a:off x="6257838" y="1395375"/>
            <a:ext cx="743100" cy="30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top</a:t>
            </a:r>
            <a:endParaRPr>
              <a:latin typeface="Roboto Mono"/>
              <a:ea typeface="Roboto Mono"/>
              <a:cs typeface="Roboto Mono"/>
              <a:sym typeface="Roboto Mono"/>
            </a:endParaRPr>
          </a:p>
        </p:txBody>
      </p:sp>
      <p:sp>
        <p:nvSpPr>
          <p:cNvPr id="622" name="Google Shape;622;p31"/>
          <p:cNvSpPr txBox="1"/>
          <p:nvPr/>
        </p:nvSpPr>
        <p:spPr>
          <a:xfrm>
            <a:off x="6100656" y="3552800"/>
            <a:ext cx="1057500" cy="30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bottom</a:t>
            </a:r>
            <a:endParaRPr>
              <a:latin typeface="Roboto Mono"/>
              <a:ea typeface="Roboto Mono"/>
              <a:cs typeface="Roboto Mono"/>
              <a:sym typeface="Roboto Mono"/>
            </a:endParaRPr>
          </a:p>
        </p:txBody>
      </p:sp>
      <p:sp>
        <p:nvSpPr>
          <p:cNvPr id="623" name="Google Shape;623;p31"/>
          <p:cNvSpPr txBox="1"/>
          <p:nvPr/>
        </p:nvSpPr>
        <p:spPr>
          <a:xfrm>
            <a:off x="7658063" y="2416950"/>
            <a:ext cx="743100" cy="30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ono"/>
                <a:ea typeface="Roboto Mono"/>
                <a:cs typeface="Roboto Mono"/>
                <a:sym typeface="Roboto Mono"/>
              </a:rPr>
              <a:t>right</a:t>
            </a:r>
            <a:endParaRPr>
              <a:latin typeface="Roboto Mono"/>
              <a:ea typeface="Roboto Mono"/>
              <a:cs typeface="Roboto Mono"/>
              <a:sym typeface="Roboto Mono"/>
            </a:endParaRPr>
          </a:p>
        </p:txBody>
      </p:sp>
      <p:sp>
        <p:nvSpPr>
          <p:cNvPr id="624" name="Google Shape;624;p31"/>
          <p:cNvSpPr txBox="1"/>
          <p:nvPr/>
        </p:nvSpPr>
        <p:spPr>
          <a:xfrm>
            <a:off x="4857588" y="2416950"/>
            <a:ext cx="743100" cy="30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latin typeface="Roboto Mono"/>
                <a:ea typeface="Roboto Mono"/>
                <a:cs typeface="Roboto Mono"/>
                <a:sym typeface="Roboto Mono"/>
              </a:rPr>
              <a:t>left</a:t>
            </a:r>
            <a:endParaRPr>
              <a:latin typeface="Roboto Mono"/>
              <a:ea typeface="Roboto Mono"/>
              <a:cs typeface="Roboto Mono"/>
              <a:sym typeface="Roboto Mon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8" name="Shape 628"/>
        <p:cNvGrpSpPr/>
        <p:nvPr/>
      </p:nvGrpSpPr>
      <p:grpSpPr>
        <a:xfrm>
          <a:off x="0" y="0"/>
          <a:ext cx="0" cy="0"/>
          <a:chOff x="0" y="0"/>
          <a:chExt cx="0" cy="0"/>
        </a:xfrm>
      </p:grpSpPr>
      <p:sp>
        <p:nvSpPr>
          <p:cNvPr id="629" name="Google Shape;629;p32"/>
          <p:cNvSpPr/>
          <p:nvPr/>
        </p:nvSpPr>
        <p:spPr>
          <a:xfrm>
            <a:off x="5532140" y="1714508"/>
            <a:ext cx="2194500" cy="1828800"/>
          </a:xfrm>
          <a:prstGeom prst="rect">
            <a:avLst/>
          </a:prstGeom>
          <a:solidFill>
            <a:srgbClr val="B7CFF4"/>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2"/>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Specifying paddings</a:t>
            </a:r>
            <a:endParaRPr/>
          </a:p>
        </p:txBody>
      </p:sp>
      <p:sp>
        <p:nvSpPr>
          <p:cNvPr id="631" name="Google Shape;631;p32"/>
          <p:cNvSpPr txBox="1"/>
          <p:nvPr>
            <p:ph idx="1" type="body"/>
          </p:nvPr>
        </p:nvSpPr>
        <p:spPr>
          <a:xfrm>
            <a:off x="502925" y="1028700"/>
            <a:ext cx="4023300" cy="3200400"/>
          </a:xfrm>
          <a:prstGeom prst="rect">
            <a:avLst/>
          </a:prstGeom>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200">
                <a:solidFill>
                  <a:srgbClr val="4078F2"/>
                </a:solidFill>
                <a:latin typeface="Roboto Mono"/>
                <a:ea typeface="Roboto Mono"/>
                <a:cs typeface="Roboto Mono"/>
                <a:sym typeface="Roboto Mono"/>
              </a:rPr>
              <a:t>#potato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box-sizing: content-box;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padding-top</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padding-right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20px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padding-bottom</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30px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padding-left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or more neatly...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padding: </a:t>
            </a:r>
            <a:r>
              <a:rPr lang="en" sz="1200">
                <a:solidFill>
                  <a:srgbClr val="986801"/>
                </a:solidFill>
                <a:latin typeface="Roboto Mono"/>
                <a:ea typeface="Roboto Mono"/>
                <a:cs typeface="Roboto Mono"/>
                <a:sym typeface="Roboto Mono"/>
              </a:rPr>
              <a:t>10px 20px 30px 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latin typeface="Roboto Mono"/>
              <a:ea typeface="Roboto Mono"/>
              <a:cs typeface="Roboto Mono"/>
              <a:sym typeface="Roboto Mono"/>
            </a:endParaRPr>
          </a:p>
        </p:txBody>
      </p:sp>
      <p:sp>
        <p:nvSpPr>
          <p:cNvPr id="632" name="Google Shape;632;p32"/>
          <p:cNvSpPr/>
          <p:nvPr/>
        </p:nvSpPr>
        <p:spPr>
          <a:xfrm>
            <a:off x="6263600" y="1901900"/>
            <a:ext cx="1097400" cy="1097400"/>
          </a:xfrm>
          <a:prstGeom prst="rect">
            <a:avLst/>
          </a:prstGeom>
          <a:solidFill>
            <a:srgbClr val="CAE1BF"/>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3" name="Google Shape;633;p32"/>
          <p:cNvCxnSpPr/>
          <p:nvPr/>
        </p:nvCxnSpPr>
        <p:spPr>
          <a:xfrm>
            <a:off x="6263592" y="2450593"/>
            <a:ext cx="1097400" cy="0"/>
          </a:xfrm>
          <a:prstGeom prst="straightConnector1">
            <a:avLst/>
          </a:prstGeom>
          <a:noFill/>
          <a:ln cap="flat" cmpd="sng" w="19050">
            <a:solidFill>
              <a:srgbClr val="535353"/>
            </a:solidFill>
            <a:prstDash val="solid"/>
            <a:round/>
            <a:headEnd len="med" w="med" type="triangle"/>
            <a:tailEnd len="med" w="med" type="triangle"/>
          </a:ln>
        </p:spPr>
      </p:cxnSp>
      <p:cxnSp>
        <p:nvCxnSpPr>
          <p:cNvPr id="634" name="Google Shape;634;p32"/>
          <p:cNvCxnSpPr/>
          <p:nvPr/>
        </p:nvCxnSpPr>
        <p:spPr>
          <a:xfrm rot="10800000">
            <a:off x="6812292" y="1901893"/>
            <a:ext cx="0" cy="1097400"/>
          </a:xfrm>
          <a:prstGeom prst="straightConnector1">
            <a:avLst/>
          </a:prstGeom>
          <a:noFill/>
          <a:ln cap="flat" cmpd="sng" w="19050">
            <a:solidFill>
              <a:srgbClr val="535353"/>
            </a:solidFill>
            <a:prstDash val="solid"/>
            <a:round/>
            <a:headEnd len="med" w="med" type="triangle"/>
            <a:tailEnd len="med" w="med" type="triangle"/>
          </a:ln>
        </p:spPr>
      </p:cxnSp>
      <p:cxnSp>
        <p:nvCxnSpPr>
          <p:cNvPr id="635" name="Google Shape;635;p32"/>
          <p:cNvCxnSpPr/>
          <p:nvPr/>
        </p:nvCxnSpPr>
        <p:spPr>
          <a:xfrm>
            <a:off x="6267450" y="1901900"/>
            <a:ext cx="1609800" cy="0"/>
          </a:xfrm>
          <a:prstGeom prst="straightConnector1">
            <a:avLst/>
          </a:prstGeom>
          <a:noFill/>
          <a:ln cap="flat" cmpd="sng" w="19050">
            <a:solidFill>
              <a:srgbClr val="535353"/>
            </a:solidFill>
            <a:prstDash val="solid"/>
            <a:round/>
            <a:headEnd len="med" w="med" type="none"/>
            <a:tailEnd len="med" w="med" type="none"/>
          </a:ln>
        </p:spPr>
      </p:cxnSp>
      <p:cxnSp>
        <p:nvCxnSpPr>
          <p:cNvPr id="636" name="Google Shape;636;p32"/>
          <p:cNvCxnSpPr/>
          <p:nvPr/>
        </p:nvCxnSpPr>
        <p:spPr>
          <a:xfrm>
            <a:off x="5524500" y="1714500"/>
            <a:ext cx="2357400" cy="0"/>
          </a:xfrm>
          <a:prstGeom prst="straightConnector1">
            <a:avLst/>
          </a:prstGeom>
          <a:noFill/>
          <a:ln cap="flat" cmpd="sng" w="19050">
            <a:solidFill>
              <a:srgbClr val="535353"/>
            </a:solidFill>
            <a:prstDash val="solid"/>
            <a:round/>
            <a:headEnd len="med" w="med" type="none"/>
            <a:tailEnd len="med" w="med" type="none"/>
          </a:ln>
        </p:spPr>
      </p:cxnSp>
      <p:sp>
        <p:nvSpPr>
          <p:cNvPr id="637" name="Google Shape;637;p32"/>
          <p:cNvSpPr txBox="1"/>
          <p:nvPr/>
        </p:nvSpPr>
        <p:spPr>
          <a:xfrm>
            <a:off x="8031450" y="171450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10</a:t>
            </a:r>
            <a:r>
              <a:rPr lang="en" sz="1200">
                <a:solidFill>
                  <a:srgbClr val="535353"/>
                </a:solidFill>
                <a:latin typeface="Roboto Mono"/>
                <a:ea typeface="Roboto Mono"/>
                <a:cs typeface="Roboto Mono"/>
                <a:sym typeface="Roboto Mono"/>
              </a:rPr>
              <a:t>px</a:t>
            </a:r>
            <a:endParaRPr sz="1200">
              <a:solidFill>
                <a:srgbClr val="535353"/>
              </a:solidFill>
              <a:latin typeface="Roboto Mono"/>
              <a:ea typeface="Roboto Mono"/>
              <a:cs typeface="Roboto Mono"/>
              <a:sym typeface="Roboto Mono"/>
            </a:endParaRPr>
          </a:p>
        </p:txBody>
      </p:sp>
      <p:cxnSp>
        <p:nvCxnSpPr>
          <p:cNvPr id="638" name="Google Shape;638;p32"/>
          <p:cNvCxnSpPr>
            <a:stCxn id="632" idx="3"/>
          </p:cNvCxnSpPr>
          <p:nvPr/>
        </p:nvCxnSpPr>
        <p:spPr>
          <a:xfrm>
            <a:off x="7361000" y="2450600"/>
            <a:ext cx="373200" cy="0"/>
          </a:xfrm>
          <a:prstGeom prst="straightConnector1">
            <a:avLst/>
          </a:prstGeom>
          <a:noFill/>
          <a:ln cap="flat" cmpd="sng" w="19050">
            <a:solidFill>
              <a:srgbClr val="535353"/>
            </a:solidFill>
            <a:prstDash val="solid"/>
            <a:round/>
            <a:headEnd len="med" w="med" type="triangle"/>
            <a:tailEnd len="med" w="med" type="triangle"/>
          </a:ln>
        </p:spPr>
      </p:cxnSp>
      <p:sp>
        <p:nvSpPr>
          <p:cNvPr id="639" name="Google Shape;639;p32"/>
          <p:cNvSpPr txBox="1"/>
          <p:nvPr/>
        </p:nvSpPr>
        <p:spPr>
          <a:xfrm>
            <a:off x="6812300" y="2735600"/>
            <a:ext cx="472500" cy="1875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535353"/>
                </a:solidFill>
                <a:latin typeface="Roboto Mono"/>
                <a:ea typeface="Roboto Mono"/>
                <a:cs typeface="Roboto Mono"/>
                <a:sym typeface="Roboto Mono"/>
              </a:rPr>
              <a:t>6</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sp>
        <p:nvSpPr>
          <p:cNvPr id="640" name="Google Shape;640;p32"/>
          <p:cNvSpPr txBox="1"/>
          <p:nvPr/>
        </p:nvSpPr>
        <p:spPr>
          <a:xfrm>
            <a:off x="7886600" y="235685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20</a:t>
            </a:r>
            <a:r>
              <a:rPr lang="en" sz="1200">
                <a:solidFill>
                  <a:srgbClr val="535353"/>
                </a:solidFill>
                <a:latin typeface="Roboto Mono"/>
                <a:ea typeface="Roboto Mono"/>
                <a:cs typeface="Roboto Mono"/>
                <a:sym typeface="Roboto Mono"/>
              </a:rPr>
              <a:t>px</a:t>
            </a:r>
            <a:endParaRPr sz="1200">
              <a:solidFill>
                <a:srgbClr val="535353"/>
              </a:solidFill>
              <a:latin typeface="Roboto Mono"/>
              <a:ea typeface="Roboto Mono"/>
              <a:cs typeface="Roboto Mono"/>
              <a:sym typeface="Roboto Mono"/>
            </a:endParaRPr>
          </a:p>
        </p:txBody>
      </p:sp>
      <p:cxnSp>
        <p:nvCxnSpPr>
          <p:cNvPr id="641" name="Google Shape;641;p32"/>
          <p:cNvCxnSpPr>
            <a:endCxn id="632" idx="1"/>
          </p:cNvCxnSpPr>
          <p:nvPr/>
        </p:nvCxnSpPr>
        <p:spPr>
          <a:xfrm>
            <a:off x="5532200" y="2450600"/>
            <a:ext cx="731400" cy="0"/>
          </a:xfrm>
          <a:prstGeom prst="straightConnector1">
            <a:avLst/>
          </a:prstGeom>
          <a:noFill/>
          <a:ln cap="flat" cmpd="sng" w="19050">
            <a:solidFill>
              <a:srgbClr val="535353"/>
            </a:solidFill>
            <a:prstDash val="solid"/>
            <a:round/>
            <a:headEnd len="med" w="med" type="triangle"/>
            <a:tailEnd len="med" w="med" type="triangle"/>
          </a:ln>
        </p:spPr>
      </p:cxnSp>
      <p:cxnSp>
        <p:nvCxnSpPr>
          <p:cNvPr id="642" name="Google Shape;642;p32"/>
          <p:cNvCxnSpPr>
            <a:endCxn id="632" idx="2"/>
          </p:cNvCxnSpPr>
          <p:nvPr/>
        </p:nvCxnSpPr>
        <p:spPr>
          <a:xfrm rot="10800000">
            <a:off x="6812300" y="2999300"/>
            <a:ext cx="0" cy="553500"/>
          </a:xfrm>
          <a:prstGeom prst="straightConnector1">
            <a:avLst/>
          </a:prstGeom>
          <a:noFill/>
          <a:ln cap="flat" cmpd="sng" w="19050">
            <a:solidFill>
              <a:srgbClr val="535353"/>
            </a:solidFill>
            <a:prstDash val="solid"/>
            <a:round/>
            <a:headEnd len="med" w="med" type="triangle"/>
            <a:tailEnd len="med" w="med" type="triangle"/>
          </a:ln>
        </p:spPr>
      </p:cxnSp>
      <p:sp>
        <p:nvSpPr>
          <p:cNvPr id="643" name="Google Shape;643;p32"/>
          <p:cNvSpPr txBox="1"/>
          <p:nvPr/>
        </p:nvSpPr>
        <p:spPr>
          <a:xfrm>
            <a:off x="6964700" y="3182325"/>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3</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sp>
        <p:nvSpPr>
          <p:cNvPr id="644" name="Google Shape;644;p32"/>
          <p:cNvSpPr txBox="1"/>
          <p:nvPr/>
        </p:nvSpPr>
        <p:spPr>
          <a:xfrm>
            <a:off x="5661650" y="2526800"/>
            <a:ext cx="472500" cy="187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200">
                <a:solidFill>
                  <a:srgbClr val="535353"/>
                </a:solidFill>
                <a:latin typeface="Roboto Mono"/>
                <a:ea typeface="Roboto Mono"/>
                <a:cs typeface="Roboto Mono"/>
                <a:sym typeface="Roboto Mono"/>
              </a:rPr>
              <a:t>4</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8" name="Shape 648"/>
        <p:cNvGrpSpPr/>
        <p:nvPr/>
      </p:nvGrpSpPr>
      <p:grpSpPr>
        <a:xfrm>
          <a:off x="0" y="0"/>
          <a:ext cx="0" cy="0"/>
          <a:chOff x="0" y="0"/>
          <a:chExt cx="0" cy="0"/>
        </a:xfrm>
      </p:grpSpPr>
      <p:sp>
        <p:nvSpPr>
          <p:cNvPr id="649" name="Google Shape;649;p33"/>
          <p:cNvSpPr/>
          <p:nvPr/>
        </p:nvSpPr>
        <p:spPr>
          <a:xfrm>
            <a:off x="5532140" y="1714508"/>
            <a:ext cx="2194500" cy="1828800"/>
          </a:xfrm>
          <a:prstGeom prst="rect">
            <a:avLst/>
          </a:prstGeom>
          <a:solidFill>
            <a:srgbClr val="FFD966">
              <a:alpha val="50199"/>
            </a:srgbClr>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Specifying borders</a:t>
            </a:r>
            <a:endParaRPr/>
          </a:p>
        </p:txBody>
      </p:sp>
      <p:sp>
        <p:nvSpPr>
          <p:cNvPr id="651" name="Google Shape;651;p33"/>
          <p:cNvSpPr txBox="1"/>
          <p:nvPr>
            <p:ph idx="1" type="body"/>
          </p:nvPr>
        </p:nvSpPr>
        <p:spPr>
          <a:xfrm>
            <a:off x="502925" y="1028700"/>
            <a:ext cx="4023300" cy="3200400"/>
          </a:xfrm>
          <a:prstGeom prst="rect">
            <a:avLst/>
          </a:prstGeom>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4078F2"/>
                </a:solidFill>
                <a:latin typeface="Roboto Mono"/>
                <a:ea typeface="Roboto Mono"/>
                <a:cs typeface="Roboto Mono"/>
                <a:sym typeface="Roboto Mono"/>
              </a:rPr>
              <a:t>#potato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box-sizing: content-box;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a:t>
            </a:r>
            <a:r>
              <a:rPr lang="en" sz="1200">
                <a:solidFill>
                  <a:srgbClr val="383A42"/>
                </a:solidFill>
                <a:latin typeface="Roboto Mono"/>
                <a:ea typeface="Roboto Mono"/>
                <a:cs typeface="Roboto Mono"/>
                <a:sym typeface="Roboto Mono"/>
              </a:rPr>
              <a:t>-top-width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border-right-width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20px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border-bottom-width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30px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border-left-width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or more neatly...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border-width: </a:t>
            </a:r>
            <a:r>
              <a:rPr lang="en" sz="1200">
                <a:solidFill>
                  <a:srgbClr val="986801"/>
                </a:solidFill>
                <a:latin typeface="Roboto Mono"/>
                <a:ea typeface="Roboto Mono"/>
                <a:cs typeface="Roboto Mono"/>
                <a:sym typeface="Roboto Mono"/>
              </a:rPr>
              <a:t>10px 20px 30px 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latin typeface="Roboto Mono"/>
              <a:ea typeface="Roboto Mono"/>
              <a:cs typeface="Roboto Mono"/>
              <a:sym typeface="Roboto Mono"/>
            </a:endParaRPr>
          </a:p>
        </p:txBody>
      </p:sp>
      <p:sp>
        <p:nvSpPr>
          <p:cNvPr id="652" name="Google Shape;652;p33"/>
          <p:cNvSpPr/>
          <p:nvPr/>
        </p:nvSpPr>
        <p:spPr>
          <a:xfrm>
            <a:off x="6263600" y="1901900"/>
            <a:ext cx="1097400" cy="1097400"/>
          </a:xfrm>
          <a:prstGeom prst="rect">
            <a:avLst/>
          </a:prstGeom>
          <a:solidFill>
            <a:srgbClr val="CAE1BF"/>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3" name="Google Shape;653;p33"/>
          <p:cNvCxnSpPr/>
          <p:nvPr/>
        </p:nvCxnSpPr>
        <p:spPr>
          <a:xfrm>
            <a:off x="6263592" y="2450593"/>
            <a:ext cx="1097400" cy="0"/>
          </a:xfrm>
          <a:prstGeom prst="straightConnector1">
            <a:avLst/>
          </a:prstGeom>
          <a:noFill/>
          <a:ln cap="flat" cmpd="sng" w="19050">
            <a:solidFill>
              <a:srgbClr val="535353"/>
            </a:solidFill>
            <a:prstDash val="solid"/>
            <a:round/>
            <a:headEnd len="med" w="med" type="triangle"/>
            <a:tailEnd len="med" w="med" type="triangle"/>
          </a:ln>
        </p:spPr>
      </p:cxnSp>
      <p:cxnSp>
        <p:nvCxnSpPr>
          <p:cNvPr id="654" name="Google Shape;654;p33"/>
          <p:cNvCxnSpPr/>
          <p:nvPr/>
        </p:nvCxnSpPr>
        <p:spPr>
          <a:xfrm rot="10800000">
            <a:off x="6812292" y="1901893"/>
            <a:ext cx="0" cy="1097400"/>
          </a:xfrm>
          <a:prstGeom prst="straightConnector1">
            <a:avLst/>
          </a:prstGeom>
          <a:noFill/>
          <a:ln cap="flat" cmpd="sng" w="19050">
            <a:solidFill>
              <a:srgbClr val="535353"/>
            </a:solidFill>
            <a:prstDash val="solid"/>
            <a:round/>
            <a:headEnd len="med" w="med" type="triangle"/>
            <a:tailEnd len="med" w="med" type="triangle"/>
          </a:ln>
        </p:spPr>
      </p:cxnSp>
      <p:cxnSp>
        <p:nvCxnSpPr>
          <p:cNvPr id="655" name="Google Shape;655;p33"/>
          <p:cNvCxnSpPr/>
          <p:nvPr/>
        </p:nvCxnSpPr>
        <p:spPr>
          <a:xfrm>
            <a:off x="6267450" y="1901900"/>
            <a:ext cx="1609800" cy="0"/>
          </a:xfrm>
          <a:prstGeom prst="straightConnector1">
            <a:avLst/>
          </a:prstGeom>
          <a:noFill/>
          <a:ln cap="flat" cmpd="sng" w="19050">
            <a:solidFill>
              <a:srgbClr val="535353"/>
            </a:solidFill>
            <a:prstDash val="solid"/>
            <a:round/>
            <a:headEnd len="med" w="med" type="none"/>
            <a:tailEnd len="med" w="med" type="none"/>
          </a:ln>
        </p:spPr>
      </p:cxnSp>
      <p:cxnSp>
        <p:nvCxnSpPr>
          <p:cNvPr id="656" name="Google Shape;656;p33"/>
          <p:cNvCxnSpPr/>
          <p:nvPr/>
        </p:nvCxnSpPr>
        <p:spPr>
          <a:xfrm>
            <a:off x="5524500" y="1714500"/>
            <a:ext cx="2357400" cy="0"/>
          </a:xfrm>
          <a:prstGeom prst="straightConnector1">
            <a:avLst/>
          </a:prstGeom>
          <a:noFill/>
          <a:ln cap="flat" cmpd="sng" w="19050">
            <a:solidFill>
              <a:srgbClr val="535353"/>
            </a:solidFill>
            <a:prstDash val="solid"/>
            <a:round/>
            <a:headEnd len="med" w="med" type="none"/>
            <a:tailEnd len="med" w="med" type="none"/>
          </a:ln>
        </p:spPr>
      </p:cxnSp>
      <p:sp>
        <p:nvSpPr>
          <p:cNvPr id="657" name="Google Shape;657;p33"/>
          <p:cNvSpPr txBox="1"/>
          <p:nvPr/>
        </p:nvSpPr>
        <p:spPr>
          <a:xfrm>
            <a:off x="8031450" y="171450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10px</a:t>
            </a:r>
            <a:endParaRPr sz="1200">
              <a:solidFill>
                <a:srgbClr val="535353"/>
              </a:solidFill>
              <a:latin typeface="Roboto Mono"/>
              <a:ea typeface="Roboto Mono"/>
              <a:cs typeface="Roboto Mono"/>
              <a:sym typeface="Roboto Mono"/>
            </a:endParaRPr>
          </a:p>
        </p:txBody>
      </p:sp>
      <p:cxnSp>
        <p:nvCxnSpPr>
          <p:cNvPr id="658" name="Google Shape;658;p33"/>
          <p:cNvCxnSpPr>
            <a:stCxn id="652" idx="3"/>
          </p:cNvCxnSpPr>
          <p:nvPr/>
        </p:nvCxnSpPr>
        <p:spPr>
          <a:xfrm>
            <a:off x="7361000" y="2450600"/>
            <a:ext cx="373200" cy="0"/>
          </a:xfrm>
          <a:prstGeom prst="straightConnector1">
            <a:avLst/>
          </a:prstGeom>
          <a:noFill/>
          <a:ln cap="flat" cmpd="sng" w="19050">
            <a:solidFill>
              <a:srgbClr val="535353"/>
            </a:solidFill>
            <a:prstDash val="solid"/>
            <a:round/>
            <a:headEnd len="med" w="med" type="triangle"/>
            <a:tailEnd len="med" w="med" type="triangle"/>
          </a:ln>
        </p:spPr>
      </p:cxnSp>
      <p:sp>
        <p:nvSpPr>
          <p:cNvPr id="659" name="Google Shape;659;p33"/>
          <p:cNvSpPr txBox="1"/>
          <p:nvPr/>
        </p:nvSpPr>
        <p:spPr>
          <a:xfrm>
            <a:off x="6812300" y="2735600"/>
            <a:ext cx="472500" cy="1875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535353"/>
                </a:solidFill>
                <a:latin typeface="Roboto Mono"/>
                <a:ea typeface="Roboto Mono"/>
                <a:cs typeface="Roboto Mono"/>
                <a:sym typeface="Roboto Mono"/>
              </a:rPr>
              <a:t>6</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cxnSp>
        <p:nvCxnSpPr>
          <p:cNvPr id="660" name="Google Shape;660;p33"/>
          <p:cNvCxnSpPr>
            <a:endCxn id="652" idx="1"/>
          </p:cNvCxnSpPr>
          <p:nvPr/>
        </p:nvCxnSpPr>
        <p:spPr>
          <a:xfrm>
            <a:off x="5532200" y="2450600"/>
            <a:ext cx="731400" cy="0"/>
          </a:xfrm>
          <a:prstGeom prst="straightConnector1">
            <a:avLst/>
          </a:prstGeom>
          <a:noFill/>
          <a:ln cap="flat" cmpd="sng" w="19050">
            <a:solidFill>
              <a:srgbClr val="535353"/>
            </a:solidFill>
            <a:prstDash val="solid"/>
            <a:round/>
            <a:headEnd len="med" w="med" type="triangle"/>
            <a:tailEnd len="med" w="med" type="triangle"/>
          </a:ln>
        </p:spPr>
      </p:cxnSp>
      <p:cxnSp>
        <p:nvCxnSpPr>
          <p:cNvPr id="661" name="Google Shape;661;p33"/>
          <p:cNvCxnSpPr>
            <a:endCxn id="652" idx="2"/>
          </p:cNvCxnSpPr>
          <p:nvPr/>
        </p:nvCxnSpPr>
        <p:spPr>
          <a:xfrm rot="10800000">
            <a:off x="6812300" y="2999300"/>
            <a:ext cx="0" cy="553500"/>
          </a:xfrm>
          <a:prstGeom prst="straightConnector1">
            <a:avLst/>
          </a:prstGeom>
          <a:noFill/>
          <a:ln cap="flat" cmpd="sng" w="19050">
            <a:solidFill>
              <a:srgbClr val="535353"/>
            </a:solidFill>
            <a:prstDash val="solid"/>
            <a:round/>
            <a:headEnd len="med" w="med" type="triangle"/>
            <a:tailEnd len="med" w="med" type="triangle"/>
          </a:ln>
        </p:spPr>
      </p:cxnSp>
      <p:sp>
        <p:nvSpPr>
          <p:cNvPr id="662" name="Google Shape;662;p33"/>
          <p:cNvSpPr txBox="1"/>
          <p:nvPr/>
        </p:nvSpPr>
        <p:spPr>
          <a:xfrm>
            <a:off x="6964700" y="3182325"/>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3</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sp>
        <p:nvSpPr>
          <p:cNvPr id="663" name="Google Shape;663;p33"/>
          <p:cNvSpPr txBox="1"/>
          <p:nvPr/>
        </p:nvSpPr>
        <p:spPr>
          <a:xfrm>
            <a:off x="5661650" y="2526800"/>
            <a:ext cx="472500" cy="187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200">
                <a:solidFill>
                  <a:srgbClr val="535353"/>
                </a:solidFill>
                <a:latin typeface="Roboto Mono"/>
                <a:ea typeface="Roboto Mono"/>
                <a:cs typeface="Roboto Mono"/>
                <a:sym typeface="Roboto Mono"/>
              </a:rPr>
              <a:t>4</a:t>
            </a:r>
            <a:r>
              <a:rPr lang="en" sz="1200">
                <a:solidFill>
                  <a:srgbClr val="535353"/>
                </a:solidFill>
                <a:latin typeface="Roboto Mono"/>
                <a:ea typeface="Roboto Mono"/>
                <a:cs typeface="Roboto Mono"/>
                <a:sym typeface="Roboto Mono"/>
              </a:rPr>
              <a:t>0px</a:t>
            </a:r>
            <a:endParaRPr sz="1200">
              <a:solidFill>
                <a:srgbClr val="535353"/>
              </a:solidFill>
              <a:latin typeface="Roboto Mono"/>
              <a:ea typeface="Roboto Mono"/>
              <a:cs typeface="Roboto Mono"/>
              <a:sym typeface="Roboto Mono"/>
            </a:endParaRPr>
          </a:p>
        </p:txBody>
      </p:sp>
      <p:sp>
        <p:nvSpPr>
          <p:cNvPr id="664" name="Google Shape;664;p33"/>
          <p:cNvSpPr txBox="1"/>
          <p:nvPr/>
        </p:nvSpPr>
        <p:spPr>
          <a:xfrm>
            <a:off x="7886600" y="235685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20px</a:t>
            </a:r>
            <a:endParaRPr sz="1200">
              <a:solidFill>
                <a:srgbClr val="535353"/>
              </a:solidFill>
              <a:latin typeface="Roboto Mono"/>
              <a:ea typeface="Roboto Mono"/>
              <a:cs typeface="Roboto Mono"/>
              <a:sym typeface="Roboto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8" name="Shape 668"/>
        <p:cNvGrpSpPr/>
        <p:nvPr/>
      </p:nvGrpSpPr>
      <p:grpSpPr>
        <a:xfrm>
          <a:off x="0" y="0"/>
          <a:ext cx="0" cy="0"/>
          <a:chOff x="0" y="0"/>
          <a:chExt cx="0" cy="0"/>
        </a:xfrm>
      </p:grpSpPr>
      <p:sp>
        <p:nvSpPr>
          <p:cNvPr id="669" name="Google Shape;669;p34"/>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More with borders</a:t>
            </a:r>
            <a:endParaRPr/>
          </a:p>
        </p:txBody>
      </p:sp>
      <p:sp>
        <p:nvSpPr>
          <p:cNvPr id="670" name="Google Shape;670;p34"/>
          <p:cNvSpPr txBox="1"/>
          <p:nvPr>
            <p:ph idx="1" type="body"/>
          </p:nvPr>
        </p:nvSpPr>
        <p:spPr>
          <a:xfrm>
            <a:off x="502925" y="1028700"/>
            <a:ext cx="5394900" cy="3200400"/>
          </a:xfrm>
          <a:prstGeom prst="rect">
            <a:avLst/>
          </a:prstGeom>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4078F2"/>
                </a:solidFill>
                <a:latin typeface="Roboto Mono"/>
                <a:ea typeface="Roboto Mono"/>
                <a:cs typeface="Roboto Mono"/>
                <a:sym typeface="Roboto Mono"/>
              </a:rPr>
              <a:t>#potato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i="1" lang="en" sz="1200">
                <a:solidFill>
                  <a:srgbClr val="A0A1A7"/>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Show a solid border, </a:t>
            </a:r>
            <a:r>
              <a:rPr b="1" i="1" lang="en" sz="1200">
                <a:solidFill>
                  <a:srgbClr val="A0A1A7"/>
                </a:solidFill>
                <a:latin typeface="Roboto Mono"/>
                <a:ea typeface="Roboto Mono"/>
                <a:cs typeface="Roboto Mono"/>
                <a:sym typeface="Roboto Mono"/>
              </a:rPr>
              <a:t>none</a:t>
            </a:r>
            <a:r>
              <a:rPr i="1" lang="en" sz="1200">
                <a:solidFill>
                  <a:srgbClr val="A0A1A7"/>
                </a:solidFill>
                <a:latin typeface="Roboto Mono"/>
                <a:ea typeface="Roboto Mono"/>
                <a:cs typeface="Roboto Mono"/>
                <a:sym typeface="Roboto Mono"/>
              </a:rPr>
              <a:t> for no border (default)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border-style</a:t>
            </a: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solid</a:t>
            </a:r>
            <a:r>
              <a:rPr lang="en" sz="1200">
                <a:solidFill>
                  <a:srgbClr val="333333"/>
                </a:solidFill>
                <a:latin typeface="Roboto Mono"/>
                <a:ea typeface="Roboto Mono"/>
                <a:cs typeface="Roboto Mono"/>
                <a:sym typeface="Roboto Mono"/>
              </a:rPr>
              <a:t>;</a:t>
            </a:r>
            <a:endParaRPr i="1" sz="1200">
              <a:solidFill>
                <a:srgbClr val="A0A1A7"/>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Say how thick the border should look */</a:t>
            </a:r>
            <a:endParaRPr i="1" sz="1200">
              <a:solidFill>
                <a:srgbClr val="A0A1A7"/>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20px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i="1" lang="en" sz="1200">
                <a:solidFill>
                  <a:srgbClr val="A0A1A7"/>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Tell a color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border-color</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a:t>
            </a:r>
            <a:r>
              <a:rPr lang="en" sz="1200">
                <a:solidFill>
                  <a:srgbClr val="0184BC"/>
                </a:solidFill>
                <a:latin typeface="Roboto Mono"/>
                <a:ea typeface="Roboto Mono"/>
                <a:cs typeface="Roboto Mono"/>
                <a:sym typeface="Roboto Mono"/>
              </a:rPr>
              <a:t>ffd966</a:t>
            </a:r>
            <a:r>
              <a:rPr lang="en" sz="1200">
                <a:solidFill>
                  <a:srgbClr val="333333"/>
                </a:solidFill>
                <a:latin typeface="Roboto Mono"/>
                <a:ea typeface="Roboto Mono"/>
                <a:cs typeface="Roboto Mono"/>
                <a:sym typeface="Roboto Mono"/>
              </a:rPr>
              <a: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solidFill>
                <a:srgbClr val="4078F2"/>
              </a:solidFill>
              <a:latin typeface="Roboto Mono"/>
              <a:ea typeface="Roboto Mono"/>
              <a:cs typeface="Roboto Mono"/>
              <a:sym typeface="Roboto Mono"/>
            </a:endParaRPr>
          </a:p>
        </p:txBody>
      </p:sp>
      <p:sp>
        <p:nvSpPr>
          <p:cNvPr id="671" name="Google Shape;671;p34"/>
          <p:cNvSpPr/>
          <p:nvPr/>
        </p:nvSpPr>
        <p:spPr>
          <a:xfrm>
            <a:off x="6400825" y="1714500"/>
            <a:ext cx="1828800" cy="18288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35353"/>
              </a:solidFill>
            </a:endParaRPr>
          </a:p>
        </p:txBody>
      </p:sp>
      <p:sp>
        <p:nvSpPr>
          <p:cNvPr id="672" name="Google Shape;672;p34"/>
          <p:cNvSpPr/>
          <p:nvPr/>
        </p:nvSpPr>
        <p:spPr>
          <a:xfrm>
            <a:off x="6766517" y="2080193"/>
            <a:ext cx="1097400" cy="1097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7"/>
          <p:cNvSpPr txBox="1"/>
          <p:nvPr>
            <p:ph type="title"/>
          </p:nvPr>
        </p:nvSpPr>
        <p:spPr>
          <a:xfrm>
            <a:off x="457200" y="1035450"/>
            <a:ext cx="82296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Box Model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p35"/>
          <p:cNvSpPr/>
          <p:nvPr/>
        </p:nvSpPr>
        <p:spPr>
          <a:xfrm>
            <a:off x="5532140" y="1714508"/>
            <a:ext cx="2194500" cy="1828800"/>
          </a:xfrm>
          <a:prstGeom prst="rect">
            <a:avLst/>
          </a:prstGeom>
          <a:solidFill>
            <a:srgbClr val="F6B26B">
              <a:alpha val="50199"/>
            </a:srgbClr>
          </a:solidFill>
          <a:ln cap="flat" cmpd="sng" w="19050">
            <a:solidFill>
              <a:srgbClr val="53535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Specifying margins</a:t>
            </a:r>
            <a:endParaRPr/>
          </a:p>
        </p:txBody>
      </p:sp>
      <p:sp>
        <p:nvSpPr>
          <p:cNvPr id="679" name="Google Shape;679;p35"/>
          <p:cNvSpPr txBox="1"/>
          <p:nvPr>
            <p:ph idx="1" type="body"/>
          </p:nvPr>
        </p:nvSpPr>
        <p:spPr>
          <a:xfrm>
            <a:off x="502925" y="1028700"/>
            <a:ext cx="4023300" cy="3200400"/>
          </a:xfrm>
          <a:prstGeom prst="rect">
            <a:avLst/>
          </a:prstGeom>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4078F2"/>
                </a:solidFill>
                <a:latin typeface="Roboto Mono"/>
                <a:ea typeface="Roboto Mono"/>
                <a:cs typeface="Roboto Mono"/>
                <a:sym typeface="Roboto Mono"/>
              </a:rPr>
              <a:t>#potato</a:t>
            </a:r>
            <a:r>
              <a:rPr lang="en" sz="1200">
                <a:solidFill>
                  <a:srgbClr val="333333"/>
                </a:solidFill>
                <a:latin typeface="Roboto Mono"/>
                <a:ea typeface="Roboto Mono"/>
                <a:cs typeface="Roboto Mono"/>
                <a:sym typeface="Roboto Mono"/>
              </a:rPr>
              <a:t>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box-sizing: content-box;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width</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height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60px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margin-top</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10px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margin-right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20px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margin-bottom</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30px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lang="en" sz="1200">
                <a:solidFill>
                  <a:srgbClr val="383A42"/>
                </a:solidFill>
                <a:latin typeface="Roboto Mono"/>
                <a:ea typeface="Roboto Mono"/>
                <a:cs typeface="Roboto Mono"/>
                <a:sym typeface="Roboto Mono"/>
              </a:rPr>
              <a:t>margin-left</a:t>
            </a:r>
            <a:r>
              <a:rPr lang="en" sz="1200">
                <a:solidFill>
                  <a:srgbClr val="333333"/>
                </a:solidFill>
                <a:latin typeface="Roboto Mono"/>
                <a:ea typeface="Roboto Mono"/>
                <a:cs typeface="Roboto Mono"/>
                <a:sym typeface="Roboto Mono"/>
              </a:rPr>
              <a:t>: </a:t>
            </a:r>
            <a:r>
              <a:rPr lang="en" sz="1200">
                <a:solidFill>
                  <a:srgbClr val="986801"/>
                </a:solidFill>
                <a:latin typeface="Roboto Mono"/>
                <a:ea typeface="Roboto Mono"/>
                <a:cs typeface="Roboto Mono"/>
                <a:sym typeface="Roboto Mono"/>
              </a:rPr>
              <a:t>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a:t>
            </a:r>
            <a:r>
              <a:rPr i="1" lang="en" sz="1200">
                <a:solidFill>
                  <a:srgbClr val="A0A1A7"/>
                </a:solidFill>
                <a:latin typeface="Roboto Mono"/>
                <a:ea typeface="Roboto Mono"/>
                <a:cs typeface="Roboto Mono"/>
                <a:sym typeface="Roboto Mono"/>
              </a:rPr>
              <a:t>/* or more neatly... */</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   border-width: </a:t>
            </a:r>
            <a:r>
              <a:rPr lang="en" sz="1200">
                <a:solidFill>
                  <a:srgbClr val="986801"/>
                </a:solidFill>
                <a:latin typeface="Roboto Mono"/>
                <a:ea typeface="Roboto Mono"/>
                <a:cs typeface="Roboto Mono"/>
                <a:sym typeface="Roboto Mono"/>
              </a:rPr>
              <a:t>10px 20px 30px 40px</a:t>
            </a:r>
            <a:r>
              <a:rPr lang="en" sz="1200">
                <a:solidFill>
                  <a:srgbClr val="333333"/>
                </a:solidFill>
                <a:latin typeface="Roboto Mono"/>
                <a:ea typeface="Roboto Mono"/>
                <a:cs typeface="Roboto Mono"/>
                <a:sym typeface="Roboto Mono"/>
              </a:rPr>
              <a:t>;</a:t>
            </a:r>
            <a:endParaRPr sz="1200">
              <a:solidFill>
                <a:srgbClr val="33333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33333"/>
                </a:solidFill>
                <a:latin typeface="Roboto Mono"/>
                <a:ea typeface="Roboto Mono"/>
                <a:cs typeface="Roboto Mono"/>
                <a:sym typeface="Roboto Mono"/>
              </a:rPr>
              <a:t>}</a:t>
            </a:r>
            <a:endParaRPr sz="1200">
              <a:latin typeface="Roboto Mono"/>
              <a:ea typeface="Roboto Mono"/>
              <a:cs typeface="Roboto Mono"/>
              <a:sym typeface="Roboto Mono"/>
            </a:endParaRPr>
          </a:p>
        </p:txBody>
      </p:sp>
      <p:sp>
        <p:nvSpPr>
          <p:cNvPr id="680" name="Google Shape;680;p35"/>
          <p:cNvSpPr/>
          <p:nvPr/>
        </p:nvSpPr>
        <p:spPr>
          <a:xfrm>
            <a:off x="6263600" y="1901900"/>
            <a:ext cx="1097400" cy="1097400"/>
          </a:xfrm>
          <a:prstGeom prst="rect">
            <a:avLst/>
          </a:prstGeom>
          <a:solidFill>
            <a:srgbClr val="CAE1BF"/>
          </a:solidFill>
          <a:ln cap="flat" cmpd="sng" w="19050">
            <a:solidFill>
              <a:srgbClr val="53535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 name="Google Shape;681;p35"/>
          <p:cNvCxnSpPr/>
          <p:nvPr/>
        </p:nvCxnSpPr>
        <p:spPr>
          <a:xfrm>
            <a:off x="6263592" y="2450593"/>
            <a:ext cx="1097400" cy="0"/>
          </a:xfrm>
          <a:prstGeom prst="straightConnector1">
            <a:avLst/>
          </a:prstGeom>
          <a:noFill/>
          <a:ln cap="flat" cmpd="sng" w="19050">
            <a:solidFill>
              <a:srgbClr val="535353"/>
            </a:solidFill>
            <a:prstDash val="solid"/>
            <a:round/>
            <a:headEnd len="med" w="med" type="triangle"/>
            <a:tailEnd len="med" w="med" type="triangle"/>
          </a:ln>
        </p:spPr>
      </p:cxnSp>
      <p:cxnSp>
        <p:nvCxnSpPr>
          <p:cNvPr id="682" name="Google Shape;682;p35"/>
          <p:cNvCxnSpPr/>
          <p:nvPr/>
        </p:nvCxnSpPr>
        <p:spPr>
          <a:xfrm rot="10800000">
            <a:off x="6812292" y="1901893"/>
            <a:ext cx="0" cy="1097400"/>
          </a:xfrm>
          <a:prstGeom prst="straightConnector1">
            <a:avLst/>
          </a:prstGeom>
          <a:noFill/>
          <a:ln cap="flat" cmpd="sng" w="19050">
            <a:solidFill>
              <a:srgbClr val="535353"/>
            </a:solidFill>
            <a:prstDash val="solid"/>
            <a:round/>
            <a:headEnd len="med" w="med" type="triangle"/>
            <a:tailEnd len="med" w="med" type="triangle"/>
          </a:ln>
        </p:spPr>
      </p:cxnSp>
      <p:cxnSp>
        <p:nvCxnSpPr>
          <p:cNvPr id="683" name="Google Shape;683;p35"/>
          <p:cNvCxnSpPr/>
          <p:nvPr/>
        </p:nvCxnSpPr>
        <p:spPr>
          <a:xfrm>
            <a:off x="6267450" y="1901900"/>
            <a:ext cx="1609800" cy="0"/>
          </a:xfrm>
          <a:prstGeom prst="straightConnector1">
            <a:avLst/>
          </a:prstGeom>
          <a:noFill/>
          <a:ln cap="flat" cmpd="sng" w="19050">
            <a:solidFill>
              <a:srgbClr val="535353"/>
            </a:solidFill>
            <a:prstDash val="solid"/>
            <a:round/>
            <a:headEnd len="med" w="med" type="none"/>
            <a:tailEnd len="med" w="med" type="none"/>
          </a:ln>
        </p:spPr>
      </p:cxnSp>
      <p:cxnSp>
        <p:nvCxnSpPr>
          <p:cNvPr id="684" name="Google Shape;684;p35"/>
          <p:cNvCxnSpPr/>
          <p:nvPr/>
        </p:nvCxnSpPr>
        <p:spPr>
          <a:xfrm>
            <a:off x="5524500" y="1714500"/>
            <a:ext cx="2357400" cy="0"/>
          </a:xfrm>
          <a:prstGeom prst="straightConnector1">
            <a:avLst/>
          </a:prstGeom>
          <a:noFill/>
          <a:ln cap="flat" cmpd="sng" w="19050">
            <a:solidFill>
              <a:srgbClr val="535353"/>
            </a:solidFill>
            <a:prstDash val="solid"/>
            <a:round/>
            <a:headEnd len="med" w="med" type="none"/>
            <a:tailEnd len="med" w="med" type="none"/>
          </a:ln>
        </p:spPr>
      </p:cxnSp>
      <p:sp>
        <p:nvSpPr>
          <p:cNvPr id="685" name="Google Shape;685;p35"/>
          <p:cNvSpPr txBox="1"/>
          <p:nvPr/>
        </p:nvSpPr>
        <p:spPr>
          <a:xfrm>
            <a:off x="8031450" y="171450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10px</a:t>
            </a:r>
            <a:endParaRPr sz="1200">
              <a:solidFill>
                <a:srgbClr val="535353"/>
              </a:solidFill>
              <a:latin typeface="Roboto Mono"/>
              <a:ea typeface="Roboto Mono"/>
              <a:cs typeface="Roboto Mono"/>
              <a:sym typeface="Roboto Mono"/>
            </a:endParaRPr>
          </a:p>
        </p:txBody>
      </p:sp>
      <p:cxnSp>
        <p:nvCxnSpPr>
          <p:cNvPr id="686" name="Google Shape;686;p35"/>
          <p:cNvCxnSpPr>
            <a:stCxn id="680" idx="3"/>
          </p:cNvCxnSpPr>
          <p:nvPr/>
        </p:nvCxnSpPr>
        <p:spPr>
          <a:xfrm>
            <a:off x="7361000" y="2450600"/>
            <a:ext cx="373200" cy="0"/>
          </a:xfrm>
          <a:prstGeom prst="straightConnector1">
            <a:avLst/>
          </a:prstGeom>
          <a:noFill/>
          <a:ln cap="flat" cmpd="sng" w="19050">
            <a:solidFill>
              <a:srgbClr val="535353"/>
            </a:solidFill>
            <a:prstDash val="solid"/>
            <a:round/>
            <a:headEnd len="med" w="med" type="triangle"/>
            <a:tailEnd len="med" w="med" type="triangle"/>
          </a:ln>
        </p:spPr>
      </p:cxnSp>
      <p:sp>
        <p:nvSpPr>
          <p:cNvPr id="687" name="Google Shape;687;p35"/>
          <p:cNvSpPr txBox="1"/>
          <p:nvPr/>
        </p:nvSpPr>
        <p:spPr>
          <a:xfrm>
            <a:off x="6812300" y="2735600"/>
            <a:ext cx="472500" cy="1875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535353"/>
                </a:solidFill>
                <a:latin typeface="Roboto Mono"/>
                <a:ea typeface="Roboto Mono"/>
                <a:cs typeface="Roboto Mono"/>
                <a:sym typeface="Roboto Mono"/>
              </a:rPr>
              <a:t>60px</a:t>
            </a:r>
            <a:endParaRPr sz="1200">
              <a:solidFill>
                <a:srgbClr val="535353"/>
              </a:solidFill>
              <a:latin typeface="Roboto Mono"/>
              <a:ea typeface="Roboto Mono"/>
              <a:cs typeface="Roboto Mono"/>
              <a:sym typeface="Roboto Mono"/>
            </a:endParaRPr>
          </a:p>
        </p:txBody>
      </p:sp>
      <p:cxnSp>
        <p:nvCxnSpPr>
          <p:cNvPr id="688" name="Google Shape;688;p35"/>
          <p:cNvCxnSpPr>
            <a:endCxn id="680" idx="1"/>
          </p:cNvCxnSpPr>
          <p:nvPr/>
        </p:nvCxnSpPr>
        <p:spPr>
          <a:xfrm>
            <a:off x="5532200" y="2450600"/>
            <a:ext cx="731400" cy="0"/>
          </a:xfrm>
          <a:prstGeom prst="straightConnector1">
            <a:avLst/>
          </a:prstGeom>
          <a:noFill/>
          <a:ln cap="flat" cmpd="sng" w="19050">
            <a:solidFill>
              <a:srgbClr val="535353"/>
            </a:solidFill>
            <a:prstDash val="solid"/>
            <a:round/>
            <a:headEnd len="med" w="med" type="triangle"/>
            <a:tailEnd len="med" w="med" type="triangle"/>
          </a:ln>
        </p:spPr>
      </p:cxnSp>
      <p:cxnSp>
        <p:nvCxnSpPr>
          <p:cNvPr id="689" name="Google Shape;689;p35"/>
          <p:cNvCxnSpPr>
            <a:endCxn id="680" idx="2"/>
          </p:cNvCxnSpPr>
          <p:nvPr/>
        </p:nvCxnSpPr>
        <p:spPr>
          <a:xfrm rot="10800000">
            <a:off x="6812300" y="2999300"/>
            <a:ext cx="0" cy="553500"/>
          </a:xfrm>
          <a:prstGeom prst="straightConnector1">
            <a:avLst/>
          </a:prstGeom>
          <a:noFill/>
          <a:ln cap="flat" cmpd="sng" w="19050">
            <a:solidFill>
              <a:srgbClr val="535353"/>
            </a:solidFill>
            <a:prstDash val="solid"/>
            <a:round/>
            <a:headEnd len="med" w="med" type="triangle"/>
            <a:tailEnd len="med" w="med" type="triangle"/>
          </a:ln>
        </p:spPr>
      </p:cxnSp>
      <p:sp>
        <p:nvSpPr>
          <p:cNvPr id="690" name="Google Shape;690;p35"/>
          <p:cNvSpPr txBox="1"/>
          <p:nvPr/>
        </p:nvSpPr>
        <p:spPr>
          <a:xfrm>
            <a:off x="6964700" y="3182325"/>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30px</a:t>
            </a:r>
            <a:endParaRPr sz="1200">
              <a:solidFill>
                <a:srgbClr val="535353"/>
              </a:solidFill>
              <a:latin typeface="Roboto Mono"/>
              <a:ea typeface="Roboto Mono"/>
              <a:cs typeface="Roboto Mono"/>
              <a:sym typeface="Roboto Mono"/>
            </a:endParaRPr>
          </a:p>
        </p:txBody>
      </p:sp>
      <p:sp>
        <p:nvSpPr>
          <p:cNvPr id="691" name="Google Shape;691;p35"/>
          <p:cNvSpPr txBox="1"/>
          <p:nvPr/>
        </p:nvSpPr>
        <p:spPr>
          <a:xfrm>
            <a:off x="5661650" y="2526800"/>
            <a:ext cx="472500" cy="187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200">
                <a:solidFill>
                  <a:srgbClr val="535353"/>
                </a:solidFill>
                <a:latin typeface="Roboto Mono"/>
                <a:ea typeface="Roboto Mono"/>
                <a:cs typeface="Roboto Mono"/>
                <a:sym typeface="Roboto Mono"/>
              </a:rPr>
              <a:t>40px</a:t>
            </a:r>
            <a:endParaRPr sz="1200">
              <a:solidFill>
                <a:srgbClr val="535353"/>
              </a:solidFill>
              <a:latin typeface="Roboto Mono"/>
              <a:ea typeface="Roboto Mono"/>
              <a:cs typeface="Roboto Mono"/>
              <a:sym typeface="Roboto Mono"/>
            </a:endParaRPr>
          </a:p>
        </p:txBody>
      </p:sp>
      <p:sp>
        <p:nvSpPr>
          <p:cNvPr id="692" name="Google Shape;692;p35"/>
          <p:cNvSpPr txBox="1"/>
          <p:nvPr/>
        </p:nvSpPr>
        <p:spPr>
          <a:xfrm>
            <a:off x="7886600" y="2356850"/>
            <a:ext cx="472500" cy="187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1200">
                <a:solidFill>
                  <a:srgbClr val="535353"/>
                </a:solidFill>
                <a:latin typeface="Roboto Mono"/>
                <a:ea typeface="Roboto Mono"/>
                <a:cs typeface="Roboto Mono"/>
                <a:sym typeface="Roboto Mono"/>
              </a:rPr>
              <a:t>20px</a:t>
            </a:r>
            <a:endParaRPr sz="1200">
              <a:solidFill>
                <a:srgbClr val="535353"/>
              </a:solidFill>
              <a:latin typeface="Roboto Mono"/>
              <a:ea typeface="Roboto Mono"/>
              <a:cs typeface="Roboto Mono"/>
              <a:sym typeface="Roboto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6" name="Shape 696"/>
        <p:cNvGrpSpPr/>
        <p:nvPr/>
      </p:nvGrpSpPr>
      <p:grpSpPr>
        <a:xfrm>
          <a:off x="0" y="0"/>
          <a:ext cx="0" cy="0"/>
          <a:chOff x="0" y="0"/>
          <a:chExt cx="0" cy="0"/>
        </a:xfrm>
      </p:grpSpPr>
      <p:sp>
        <p:nvSpPr>
          <p:cNvPr id="697" name="Google Shape;697;p36"/>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Box Model</a:t>
            </a:r>
            <a:r>
              <a:rPr lang="en"/>
              <a:t> Practice</a:t>
            </a:r>
            <a:endParaRPr/>
          </a:p>
          <a:p>
            <a:pPr indent="0" lvl="0" marL="0" rtl="0" algn="ctr">
              <a:spcBef>
                <a:spcPts val="0"/>
              </a:spcBef>
              <a:spcAft>
                <a:spcPts val="0"/>
              </a:spcAft>
              <a:buNone/>
            </a:pPr>
            <a:r>
              <a:rPr b="0" lang="en" sz="1800" u="sng">
                <a:hlinkClick r:id="rId3"/>
              </a:rPr>
              <a:t>https://tinyurl.com/wddboxy</a:t>
            </a:r>
            <a:endParaRPr b="0"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1" name="Shape 701"/>
        <p:cNvGrpSpPr/>
        <p:nvPr/>
      </p:nvGrpSpPr>
      <p:grpSpPr>
        <a:xfrm>
          <a:off x="0" y="0"/>
          <a:ext cx="0" cy="0"/>
          <a:chOff x="0" y="0"/>
          <a:chExt cx="0" cy="0"/>
        </a:xfrm>
      </p:grpSpPr>
      <p:sp>
        <p:nvSpPr>
          <p:cNvPr id="702" name="Google Shape;702;p37"/>
          <p:cNvSpPr txBox="1"/>
          <p:nvPr>
            <p:ph type="title"/>
          </p:nvPr>
        </p:nvSpPr>
        <p:spPr>
          <a:xfrm>
            <a:off x="457200" y="1035450"/>
            <a:ext cx="54405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Layout Contexts</a:t>
            </a:r>
            <a:endParaRPr/>
          </a:p>
          <a:p>
            <a:pPr indent="0" lvl="0" marL="0" rtl="0" algn="ctr">
              <a:spcBef>
                <a:spcPts val="0"/>
              </a:spcBef>
              <a:spcAft>
                <a:spcPts val="0"/>
              </a:spcAft>
              <a:buNone/>
            </a:pPr>
            <a:r>
              <a:rPr b="0" lang="en" sz="1800"/>
              <a:t>How you layout things inside a box</a:t>
            </a:r>
            <a:endParaRPr b="0" sz="1800"/>
          </a:p>
        </p:txBody>
      </p:sp>
      <p:pic>
        <p:nvPicPr>
          <p:cNvPr id="703" name="Google Shape;703;p37"/>
          <p:cNvPicPr preferRelativeResize="0"/>
          <p:nvPr/>
        </p:nvPicPr>
        <p:blipFill rotWithShape="1">
          <a:blip r:embed="rId3">
            <a:alphaModFix/>
          </a:blip>
          <a:srcRect b="-3089" l="-25784" r="-25799" t="-3089"/>
          <a:stretch/>
        </p:blipFill>
        <p:spPr>
          <a:xfrm>
            <a:off x="5989375" y="1028700"/>
            <a:ext cx="2651700" cy="32005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Google Shape;708;p38"/>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Block &amp; Inline Formatting Context</a:t>
            </a:r>
            <a:endParaRPr/>
          </a:p>
          <a:p>
            <a:pPr indent="0" lvl="0" marL="0" rtl="0" algn="ctr">
              <a:spcBef>
                <a:spcPts val="0"/>
              </a:spcBef>
              <a:spcAft>
                <a:spcPts val="0"/>
              </a:spcAft>
              <a:buNone/>
            </a:pPr>
            <a:r>
              <a:rPr b="0" lang="en" sz="1800"/>
              <a:t>There are flex &amp; grid layouts too (for the future)</a:t>
            </a:r>
            <a:endParaRPr b="0"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Google Shape;713;p39"/>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We might've bumped into this before…</a:t>
            </a:r>
            <a:r>
              <a:rPr lang="en"/>
              <a:t> </a:t>
            </a:r>
            <a:endParaRPr/>
          </a:p>
        </p:txBody>
      </p:sp>
      <p:sp>
        <p:nvSpPr>
          <p:cNvPr id="714" name="Google Shape;714;p39"/>
          <p:cNvSpPr txBox="1"/>
          <p:nvPr>
            <p:ph idx="1" type="body"/>
          </p:nvPr>
        </p:nvSpPr>
        <p:spPr>
          <a:xfrm>
            <a:off x="502925" y="1028700"/>
            <a:ext cx="8138100" cy="3200400"/>
          </a:xfrm>
          <a:prstGeom prst="rect">
            <a:avLst/>
          </a:prstGeom>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h1</a:t>
            </a:r>
            <a:r>
              <a:rPr lang="en" sz="1400">
                <a:solidFill>
                  <a:srgbClr val="383A42"/>
                </a:solidFill>
                <a:latin typeface="Roboto Mono"/>
                <a:ea typeface="Roboto Mono"/>
                <a:cs typeface="Roboto Mono"/>
                <a:sym typeface="Roboto Mono"/>
              </a:rPr>
              <a:t>&gt;</a:t>
            </a:r>
            <a:r>
              <a:rPr lang="en" sz="1400">
                <a:solidFill>
                  <a:srgbClr val="333333"/>
                </a:solidFill>
                <a:latin typeface="Roboto Mono"/>
                <a:ea typeface="Roboto Mono"/>
                <a:cs typeface="Roboto Mono"/>
                <a:sym typeface="Roboto Mono"/>
              </a:rPr>
              <a:t>Monterey Bay Aquarium</a:t>
            </a: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h1</a:t>
            </a:r>
            <a:r>
              <a:rPr lang="en" sz="1400">
                <a:solidFill>
                  <a:srgbClr val="383A42"/>
                </a:solidFill>
                <a:latin typeface="Roboto Mono"/>
                <a:ea typeface="Roboto Mono"/>
                <a:cs typeface="Roboto Mono"/>
                <a:sym typeface="Roboto Mono"/>
              </a:rPr>
              <a:t>&gt;</a:t>
            </a:r>
            <a:endParaRPr sz="14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strong</a:t>
            </a:r>
            <a:r>
              <a:rPr lang="en" sz="1400">
                <a:solidFill>
                  <a:srgbClr val="383A42"/>
                </a:solidFill>
                <a:latin typeface="Roboto Mono"/>
                <a:ea typeface="Roboto Mono"/>
                <a:cs typeface="Roboto Mono"/>
                <a:sym typeface="Roboto Mono"/>
              </a:rPr>
              <a:t>&gt;</a:t>
            </a:r>
            <a:r>
              <a:rPr lang="en" sz="1400">
                <a:solidFill>
                  <a:srgbClr val="333333"/>
                </a:solidFill>
                <a:latin typeface="Roboto Mono"/>
                <a:ea typeface="Roboto Mono"/>
                <a:cs typeface="Roboto Mono"/>
                <a:sym typeface="Roboto Mono"/>
              </a:rPr>
              <a:t>Aquarium in Monterey, California</a:t>
            </a: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strong</a:t>
            </a:r>
            <a:r>
              <a:rPr lang="en" sz="1400">
                <a:solidFill>
                  <a:srgbClr val="383A42"/>
                </a:solidFill>
                <a:latin typeface="Roboto Mono"/>
                <a:ea typeface="Roboto Mono"/>
                <a:cs typeface="Roboto Mono"/>
                <a:sym typeface="Roboto Mono"/>
              </a:rPr>
              <a:t>&gt;&lt;</a:t>
            </a:r>
            <a:r>
              <a:rPr lang="en" sz="1400">
                <a:solidFill>
                  <a:srgbClr val="E45649"/>
                </a:solidFill>
                <a:latin typeface="Roboto Mono"/>
                <a:ea typeface="Roboto Mono"/>
                <a:cs typeface="Roboto Mono"/>
                <a:sym typeface="Roboto Mono"/>
              </a:rPr>
              <a:t>br</a:t>
            </a:r>
            <a:r>
              <a:rPr lang="en" sz="1400">
                <a:solidFill>
                  <a:srgbClr val="383A42"/>
                </a:solidFill>
                <a:latin typeface="Roboto Mono"/>
                <a:ea typeface="Roboto Mono"/>
                <a:cs typeface="Roboto Mono"/>
                <a:sym typeface="Roboto Mono"/>
              </a:rPr>
              <a:t>&gt;</a:t>
            </a:r>
            <a:endParaRPr sz="14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em</a:t>
            </a:r>
            <a:r>
              <a:rPr lang="en" sz="1400">
                <a:solidFill>
                  <a:srgbClr val="383A42"/>
                </a:solidFill>
                <a:latin typeface="Roboto Mono"/>
                <a:ea typeface="Roboto Mono"/>
                <a:cs typeface="Roboto Mono"/>
                <a:sym typeface="Roboto Mono"/>
              </a:rPr>
              <a:t>&gt;</a:t>
            </a:r>
            <a:r>
              <a:rPr lang="en" sz="1400">
                <a:solidFill>
                  <a:srgbClr val="333333"/>
                </a:solidFill>
                <a:latin typeface="Roboto Mono"/>
                <a:ea typeface="Roboto Mono"/>
                <a:cs typeface="Roboto Mono"/>
                <a:sym typeface="Roboto Mono"/>
              </a:rPr>
              <a:t>Address: 886 Cannery Row, Monterey, CA 93940</a:t>
            </a: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em</a:t>
            </a:r>
            <a:r>
              <a:rPr lang="en" sz="1400">
                <a:solidFill>
                  <a:srgbClr val="383A42"/>
                </a:solidFill>
                <a:latin typeface="Roboto Mono"/>
                <a:ea typeface="Roboto Mono"/>
                <a:cs typeface="Roboto Mono"/>
                <a:sym typeface="Roboto Mono"/>
              </a:rPr>
              <a:t>&gt;</a:t>
            </a:r>
            <a:endParaRPr sz="14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p</a:t>
            </a:r>
            <a:r>
              <a:rPr lang="en" sz="1400">
                <a:solidFill>
                  <a:srgbClr val="383A42"/>
                </a:solidFill>
                <a:latin typeface="Roboto Mono"/>
                <a:ea typeface="Roboto Mono"/>
                <a:cs typeface="Roboto Mono"/>
                <a:sym typeface="Roboto Mono"/>
              </a:rPr>
              <a:t>&gt;</a:t>
            </a:r>
            <a:r>
              <a:rPr lang="en" sz="1400">
                <a:solidFill>
                  <a:srgbClr val="333333"/>
                </a:solidFill>
                <a:latin typeface="Roboto Mono"/>
                <a:ea typeface="Roboto Mono"/>
                <a:cs typeface="Roboto Mono"/>
                <a:sym typeface="Roboto Mono"/>
              </a:rPr>
              <a:t>Monterey Bay Aquarium is a nonprofit public aquarium in Monterey, California. Known for its regional focus on the marine habitats of Monterey Bay, it was the first to exhibit a living kelp forest when it opened in October 1984.</a:t>
            </a:r>
            <a:r>
              <a:rPr lang="en" sz="1400">
                <a:solidFill>
                  <a:srgbClr val="383A42"/>
                </a:solidFill>
                <a:latin typeface="Roboto Mono"/>
                <a:ea typeface="Roboto Mono"/>
                <a:cs typeface="Roboto Mono"/>
                <a:sym typeface="Roboto Mono"/>
              </a:rPr>
              <a:t>&lt;/</a:t>
            </a:r>
            <a:r>
              <a:rPr lang="en" sz="1400">
                <a:solidFill>
                  <a:srgbClr val="E45649"/>
                </a:solidFill>
                <a:latin typeface="Roboto Mono"/>
                <a:ea typeface="Roboto Mono"/>
                <a:cs typeface="Roboto Mono"/>
                <a:sym typeface="Roboto Mono"/>
              </a:rPr>
              <a:t>p</a:t>
            </a:r>
            <a:r>
              <a:rPr lang="en" sz="1400">
                <a:solidFill>
                  <a:srgbClr val="383A42"/>
                </a:solidFill>
                <a:latin typeface="Roboto Mono"/>
                <a:ea typeface="Roboto Mono"/>
                <a:cs typeface="Roboto Mono"/>
                <a:sym typeface="Roboto Mono"/>
              </a:rPr>
              <a:t>&gt;</a:t>
            </a:r>
            <a:endParaRPr sz="1400">
              <a:solidFill>
                <a:srgbClr val="383A42"/>
              </a:solidFill>
              <a:latin typeface="Roboto Mono"/>
              <a:ea typeface="Roboto Mono"/>
              <a:cs typeface="Roboto Mono"/>
              <a:sym typeface="Roboto Mono"/>
            </a:endParaRPr>
          </a:p>
        </p:txBody>
      </p:sp>
      <p:grpSp>
        <p:nvGrpSpPr>
          <p:cNvPr id="715" name="Google Shape;715;p39"/>
          <p:cNvGrpSpPr/>
          <p:nvPr/>
        </p:nvGrpSpPr>
        <p:grpSpPr>
          <a:xfrm>
            <a:off x="5817306" y="1752600"/>
            <a:ext cx="1590600" cy="685800"/>
            <a:chOff x="5838825" y="1752600"/>
            <a:chExt cx="1590600" cy="685800"/>
          </a:xfrm>
        </p:grpSpPr>
        <p:sp>
          <p:nvSpPr>
            <p:cNvPr id="716" name="Google Shape;716;p39"/>
            <p:cNvSpPr/>
            <p:nvPr/>
          </p:nvSpPr>
          <p:spPr>
            <a:xfrm>
              <a:off x="5838825" y="1752600"/>
              <a:ext cx="619200" cy="342900"/>
            </a:xfrm>
            <a:prstGeom prst="rect">
              <a:avLst/>
            </a:prstGeom>
            <a:noFill/>
            <a:ln cap="flat" cmpd="sng" w="38100">
              <a:solidFill>
                <a:srgbClr val="E456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5838825" y="2095500"/>
              <a:ext cx="1590600" cy="342900"/>
            </a:xfrm>
            <a:prstGeom prst="rect">
              <a:avLst/>
            </a:prstGeom>
            <a:solidFill>
              <a:srgbClr val="E45649"/>
            </a:solidFill>
            <a:ln cap="flat" cmpd="sng" w="38100">
              <a:solidFill>
                <a:srgbClr val="E45649"/>
              </a:solidFill>
              <a:prstDash val="solid"/>
              <a:round/>
              <a:headEnd len="sm" w="sm" type="none"/>
              <a:tailEnd len="sm" w="sm" type="none"/>
            </a:ln>
            <a:effectLst>
              <a:outerShdw blurRad="28575"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Karla"/>
                  <a:ea typeface="Karla"/>
                  <a:cs typeface="Karla"/>
                  <a:sym typeface="Karla"/>
                </a:rPr>
                <a:t>Why the </a:t>
              </a:r>
              <a:r>
                <a:rPr b="1" lang="en">
                  <a:solidFill>
                    <a:schemeClr val="lt1"/>
                  </a:solidFill>
                  <a:latin typeface="Roboto Mono"/>
                  <a:ea typeface="Roboto Mono"/>
                  <a:cs typeface="Roboto Mono"/>
                  <a:sym typeface="Roboto Mono"/>
                </a:rPr>
                <a:t>&lt;br&gt;</a:t>
              </a:r>
              <a:r>
                <a:rPr b="1" lang="en">
                  <a:solidFill>
                    <a:schemeClr val="lt1"/>
                  </a:solidFill>
                  <a:latin typeface="Karla"/>
                  <a:ea typeface="Karla"/>
                  <a:cs typeface="Karla"/>
                  <a:sym typeface="Karla"/>
                </a:rPr>
                <a:t> ?!</a:t>
              </a:r>
              <a:endParaRPr b="1">
                <a:solidFill>
                  <a:schemeClr val="lt1"/>
                </a:solidFill>
                <a:latin typeface="Karla"/>
                <a:ea typeface="Karla"/>
                <a:cs typeface="Karla"/>
                <a:sym typeface="Karla"/>
              </a:endParaRPr>
            </a:p>
          </p:txBody>
        </p:sp>
      </p:grpSp>
      <p:sp>
        <p:nvSpPr>
          <p:cNvPr id="718" name="Google Shape;718;p39"/>
          <p:cNvSpPr txBox="1"/>
          <p:nvPr/>
        </p:nvSpPr>
        <p:spPr>
          <a:xfrm>
            <a:off x="502925" y="4462275"/>
            <a:ext cx="5394900" cy="224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u="sng">
                <a:solidFill>
                  <a:srgbClr val="535353"/>
                </a:solidFill>
                <a:latin typeface="Karla"/>
                <a:ea typeface="Karla"/>
                <a:cs typeface="Karla"/>
                <a:sym typeface="Karla"/>
                <a:hlinkClick r:id="rId3"/>
              </a:rPr>
              <a:t>https://codepen.io/sethlu/pen/OqJvwg?editors=1000</a:t>
            </a:r>
            <a:r>
              <a:rPr lang="en" sz="1200">
                <a:solidFill>
                  <a:srgbClr val="535353"/>
                </a:solidFill>
                <a:latin typeface="Karla"/>
                <a:ea typeface="Karla"/>
                <a:cs typeface="Karla"/>
                <a:sym typeface="Karla"/>
              </a:rPr>
              <a:t> </a:t>
            </a:r>
            <a:endParaRPr sz="1200">
              <a:solidFill>
                <a:srgbClr val="535353"/>
              </a:solidFill>
              <a:latin typeface="Karla"/>
              <a:ea typeface="Karla"/>
              <a:cs typeface="Karla"/>
              <a:sym typeface="Karl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5"/>
                                        </p:tgtEl>
                                        <p:attrNameLst>
                                          <p:attrName>style.visibility</p:attrName>
                                        </p:attrNameLst>
                                      </p:cBhvr>
                                      <p:to>
                                        <p:strVal val="visible"/>
                                      </p:to>
                                    </p:set>
                                    <p:animEffect filter="fade" transition="in">
                                      <p:cBhvr>
                                        <p:cTn dur="500"/>
                                        <p:tgtEl>
                                          <p:spTgt spid="7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2" name="Shape 722"/>
        <p:cNvGrpSpPr/>
        <p:nvPr/>
      </p:nvGrpSpPr>
      <p:grpSpPr>
        <a:xfrm>
          <a:off x="0" y="0"/>
          <a:ext cx="0" cy="0"/>
          <a:chOff x="0" y="0"/>
          <a:chExt cx="0" cy="0"/>
        </a:xfrm>
      </p:grpSpPr>
      <p:sp>
        <p:nvSpPr>
          <p:cNvPr id="723" name="Google Shape;723;p40"/>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Why doesn't the text go to a second line??!???!!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7" name="Shape 727"/>
        <p:cNvGrpSpPr/>
        <p:nvPr/>
      </p:nvGrpSpPr>
      <p:grpSpPr>
        <a:xfrm>
          <a:off x="0" y="0"/>
          <a:ext cx="0" cy="0"/>
          <a:chOff x="0" y="0"/>
          <a:chExt cx="0" cy="0"/>
        </a:xfrm>
      </p:grpSpPr>
      <p:sp>
        <p:nvSpPr>
          <p:cNvPr id="728" name="Google Shape;728;p41"/>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Why doesn't the text go to a second line</a:t>
            </a:r>
            <a:endParaRPr/>
          </a:p>
          <a:p>
            <a:pPr indent="0" lvl="0" marL="0" rtl="0" algn="ctr">
              <a:spcBef>
                <a:spcPts val="0"/>
              </a:spcBef>
              <a:spcAft>
                <a:spcPts val="0"/>
              </a:spcAft>
              <a:buNone/>
            </a:pPr>
            <a:r>
              <a:rPr lang="en"/>
              <a: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2" name="Shape 732"/>
        <p:cNvGrpSpPr/>
        <p:nvPr/>
      </p:nvGrpSpPr>
      <p:grpSpPr>
        <a:xfrm>
          <a:off x="0" y="0"/>
          <a:ext cx="0" cy="0"/>
          <a:chOff x="0" y="0"/>
          <a:chExt cx="0" cy="0"/>
        </a:xfrm>
      </p:grpSpPr>
      <p:sp>
        <p:nvSpPr>
          <p:cNvPr id="733" name="Google Shape;733;p42"/>
          <p:cNvSpPr txBox="1"/>
          <p:nvPr>
            <p:ph idx="1" type="body"/>
          </p:nvPr>
        </p:nvSpPr>
        <p:spPr>
          <a:xfrm>
            <a:off x="4617725" y="1028700"/>
            <a:ext cx="4023300" cy="3200400"/>
          </a:xfrm>
          <a:prstGeom prst="rect">
            <a:avLst/>
          </a:prstGeom>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D9D9D9"/>
                </a:solidFill>
                <a:latin typeface="Roboto Mono"/>
                <a:ea typeface="Roboto Mono"/>
                <a:cs typeface="Roboto Mono"/>
                <a:sym typeface="Roboto Mono"/>
              </a:rPr>
              <a:t>&lt;h1&gt;Monterey Bay Aquarium&lt;/h1&gt;</a:t>
            </a:r>
            <a:endParaRPr sz="1200">
              <a:solidFill>
                <a:srgbClr val="D9D9D9"/>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div</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45720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strong</a:t>
            </a:r>
            <a:r>
              <a:rPr lang="en" sz="1200">
                <a:solidFill>
                  <a:srgbClr val="383A42"/>
                </a:solidFill>
                <a:latin typeface="Roboto Mono"/>
                <a:ea typeface="Roboto Mono"/>
                <a:cs typeface="Roboto Mono"/>
                <a:sym typeface="Roboto Mono"/>
              </a:rPr>
              <a:t>&gt;</a:t>
            </a:r>
            <a:r>
              <a:rPr lang="en" sz="1200">
                <a:solidFill>
                  <a:srgbClr val="333333"/>
                </a:solidFill>
                <a:latin typeface="Roboto Mono"/>
                <a:ea typeface="Roboto Mono"/>
                <a:cs typeface="Roboto Mono"/>
                <a:sym typeface="Roboto Mono"/>
              </a:rPr>
              <a:t>Aquarium in Monterey,</a:t>
            </a:r>
            <a:r>
              <a:rPr lang="en" sz="1200">
                <a:solidFill>
                  <a:srgbClr val="333333"/>
                </a:solidFill>
                <a:latin typeface="Roboto Mono"/>
                <a:ea typeface="Roboto Mono"/>
                <a:cs typeface="Roboto Mono"/>
                <a:sym typeface="Roboto Mono"/>
              </a:rPr>
              <a:t> </a:t>
            </a:r>
            <a:r>
              <a:rPr lang="en" sz="1200">
                <a:solidFill>
                  <a:srgbClr val="333333"/>
                </a:solidFill>
                <a:latin typeface="Roboto Mono"/>
                <a:ea typeface="Roboto Mono"/>
                <a:cs typeface="Roboto Mono"/>
                <a:sym typeface="Roboto Mono"/>
              </a:rPr>
              <a:t>California</a:t>
            </a: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strong</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/div</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div</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45720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em</a:t>
            </a:r>
            <a:r>
              <a:rPr lang="en" sz="1200">
                <a:solidFill>
                  <a:srgbClr val="383A42"/>
                </a:solidFill>
                <a:latin typeface="Roboto Mono"/>
                <a:ea typeface="Roboto Mono"/>
                <a:cs typeface="Roboto Mono"/>
                <a:sym typeface="Roboto Mono"/>
              </a:rPr>
              <a:t>&gt;</a:t>
            </a:r>
            <a:r>
              <a:rPr lang="en" sz="1200">
                <a:solidFill>
                  <a:srgbClr val="333333"/>
                </a:solidFill>
                <a:latin typeface="Roboto Mono"/>
                <a:ea typeface="Roboto Mono"/>
                <a:cs typeface="Roboto Mono"/>
                <a:sym typeface="Roboto Mono"/>
              </a:rPr>
              <a:t>Address: 886 Cannery Row, Monterey, CA 93940</a:t>
            </a: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em</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/div</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9D9D9"/>
                </a:solidFill>
                <a:latin typeface="Roboto Mono"/>
                <a:ea typeface="Roboto Mono"/>
                <a:cs typeface="Roboto Mono"/>
                <a:sym typeface="Roboto Mono"/>
              </a:rPr>
              <a:t>&lt;p&gt;Monterey Bay Aquarium is a nonprofit public aquarium in Monterey, California.</a:t>
            </a:r>
            <a:endParaRPr sz="1200">
              <a:solidFill>
                <a:srgbClr val="D9D9D9"/>
              </a:solidFill>
              <a:latin typeface="Roboto Mono"/>
              <a:ea typeface="Roboto Mono"/>
              <a:cs typeface="Roboto Mono"/>
              <a:sym typeface="Roboto Mono"/>
            </a:endParaRPr>
          </a:p>
        </p:txBody>
      </p:sp>
      <p:sp>
        <p:nvSpPr>
          <p:cNvPr id="734" name="Google Shape;734;p42"/>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One solution… Why does it work?</a:t>
            </a:r>
            <a:endParaRPr/>
          </a:p>
        </p:txBody>
      </p:sp>
      <p:sp>
        <p:nvSpPr>
          <p:cNvPr id="735" name="Google Shape;735;p42"/>
          <p:cNvSpPr txBox="1"/>
          <p:nvPr>
            <p:ph idx="1" type="body"/>
          </p:nvPr>
        </p:nvSpPr>
        <p:spPr>
          <a:xfrm>
            <a:off x="502925" y="1028700"/>
            <a:ext cx="4023300" cy="3200400"/>
          </a:xfrm>
          <a:prstGeom prst="rect">
            <a:avLst/>
          </a:prstGeom>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D9D9D9"/>
                </a:solidFill>
                <a:latin typeface="Roboto Mono"/>
                <a:ea typeface="Roboto Mono"/>
                <a:cs typeface="Roboto Mono"/>
                <a:sym typeface="Roboto Mono"/>
              </a:rPr>
              <a:t>&lt;h1&gt;Monterey Bay Aquarium&lt;/h1&gt;</a:t>
            </a:r>
            <a:endParaRPr sz="1200">
              <a:solidFill>
                <a:srgbClr val="D9D9D9"/>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strong</a:t>
            </a:r>
            <a:r>
              <a:rPr lang="en" sz="1200">
                <a:solidFill>
                  <a:srgbClr val="383A42"/>
                </a:solidFill>
                <a:latin typeface="Roboto Mono"/>
                <a:ea typeface="Roboto Mono"/>
                <a:cs typeface="Roboto Mono"/>
                <a:sym typeface="Roboto Mono"/>
              </a:rPr>
              <a:t>&gt;</a:t>
            </a:r>
            <a:r>
              <a:rPr lang="en" sz="1200">
                <a:solidFill>
                  <a:srgbClr val="333333"/>
                </a:solidFill>
                <a:latin typeface="Roboto Mono"/>
                <a:ea typeface="Roboto Mono"/>
                <a:cs typeface="Roboto Mono"/>
                <a:sym typeface="Roboto Mono"/>
              </a:rPr>
              <a:t>Aquarium in Monterey, California</a:t>
            </a: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strong</a:t>
            </a:r>
            <a:r>
              <a:rPr lang="en" sz="1200">
                <a:solidFill>
                  <a:srgbClr val="383A42"/>
                </a:solidFill>
                <a:latin typeface="Roboto Mono"/>
                <a:ea typeface="Roboto Mono"/>
                <a:cs typeface="Roboto Mono"/>
                <a:sym typeface="Roboto Mono"/>
              </a:rPr>
              <a:t>&gt;&lt;</a:t>
            </a:r>
            <a:r>
              <a:rPr lang="en" sz="1200">
                <a:solidFill>
                  <a:srgbClr val="E45649"/>
                </a:solidFill>
                <a:latin typeface="Roboto Mono"/>
                <a:ea typeface="Roboto Mono"/>
                <a:cs typeface="Roboto Mono"/>
                <a:sym typeface="Roboto Mono"/>
              </a:rPr>
              <a:t>br</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em</a:t>
            </a:r>
            <a:r>
              <a:rPr lang="en" sz="1200">
                <a:solidFill>
                  <a:srgbClr val="383A42"/>
                </a:solidFill>
                <a:latin typeface="Roboto Mono"/>
                <a:ea typeface="Roboto Mono"/>
                <a:cs typeface="Roboto Mono"/>
                <a:sym typeface="Roboto Mono"/>
              </a:rPr>
              <a:t>&gt;</a:t>
            </a:r>
            <a:r>
              <a:rPr lang="en" sz="1200">
                <a:solidFill>
                  <a:srgbClr val="333333"/>
                </a:solidFill>
                <a:latin typeface="Roboto Mono"/>
                <a:ea typeface="Roboto Mono"/>
                <a:cs typeface="Roboto Mono"/>
                <a:sym typeface="Roboto Mono"/>
              </a:rPr>
              <a:t>Address: 886 Cannery Row, Monterey, CA 93940</a:t>
            </a: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em</a:t>
            </a:r>
            <a:r>
              <a:rPr lang="en" sz="1200">
                <a:solidFill>
                  <a:srgbClr val="383A42"/>
                </a:solidFill>
                <a:latin typeface="Roboto Mono"/>
                <a:ea typeface="Roboto Mono"/>
                <a:cs typeface="Roboto Mono"/>
                <a:sym typeface="Roboto Mono"/>
              </a:rPr>
              <a:t>&gt;</a:t>
            </a:r>
            <a:endParaRPr sz="1200">
              <a:solidFill>
                <a:srgbClr val="383A4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9D9D9"/>
                </a:solidFill>
                <a:latin typeface="Roboto Mono"/>
                <a:ea typeface="Roboto Mono"/>
                <a:cs typeface="Roboto Mono"/>
                <a:sym typeface="Roboto Mono"/>
              </a:rPr>
              <a:t>&lt;p&gt;Monterey Bay Aquarium is a nonprofit public aquarium in Monterey, California. Known for its regional focus on the marine habitats of Monterey Bay, it was the first to exhibit a living kelp forest when it opened in October 1984.&lt;/p&gt;</a:t>
            </a:r>
            <a:endParaRPr sz="1200">
              <a:solidFill>
                <a:srgbClr val="D9D9D9"/>
              </a:solidFill>
              <a:latin typeface="Roboto Mono"/>
              <a:ea typeface="Roboto Mono"/>
              <a:cs typeface="Roboto Mono"/>
              <a:sym typeface="Roboto Mon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9" name="Shape 739"/>
        <p:cNvGrpSpPr/>
        <p:nvPr/>
      </p:nvGrpSpPr>
      <p:grpSpPr>
        <a:xfrm>
          <a:off x="0" y="0"/>
          <a:ext cx="0" cy="0"/>
          <a:chOff x="0" y="0"/>
          <a:chExt cx="0" cy="0"/>
        </a:xfrm>
      </p:grpSpPr>
      <p:sp>
        <p:nvSpPr>
          <p:cNvPr id="740" name="Google Shape;740;p43"/>
          <p:cNvSpPr txBox="1"/>
          <p:nvPr>
            <p:ph type="title"/>
          </p:nvPr>
        </p:nvSpPr>
        <p:spPr>
          <a:xfrm>
            <a:off x="502925" y="457200"/>
            <a:ext cx="40233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Block-level element</a:t>
            </a:r>
            <a:endParaRPr/>
          </a:p>
        </p:txBody>
      </p:sp>
      <p:sp>
        <p:nvSpPr>
          <p:cNvPr id="741" name="Google Shape;741;p43"/>
          <p:cNvSpPr txBox="1"/>
          <p:nvPr>
            <p:ph idx="1" type="body"/>
          </p:nvPr>
        </p:nvSpPr>
        <p:spPr>
          <a:xfrm>
            <a:off x="502925" y="1028700"/>
            <a:ext cx="4023300" cy="3200400"/>
          </a:xfrm>
          <a:prstGeom prst="rect">
            <a:avLst/>
          </a:prstGeom>
        </p:spPr>
        <p:txBody>
          <a:bodyPr anchorCtr="0" anchor="ctr" bIns="0" lIns="0" spcFirstLastPara="1" rIns="0" wrap="square" tIns="0">
            <a:noAutofit/>
          </a:bodyPr>
          <a:lstStyle/>
          <a:p>
            <a:pPr indent="-330200" lvl="0" marL="457200" rtl="0" algn="l">
              <a:spcBef>
                <a:spcPts val="400"/>
              </a:spcBef>
              <a:spcAft>
                <a:spcPts val="0"/>
              </a:spcAft>
              <a:buSzPts val="1600"/>
              <a:buChar char="•"/>
            </a:pPr>
            <a:r>
              <a:rPr b="1" lang="en"/>
              <a:t>Block-level elements want to take the entire "line" by itself.</a:t>
            </a:r>
            <a:endParaRPr b="1"/>
          </a:p>
          <a:p>
            <a:pPr indent="-330200" lvl="0" marL="457200" rtl="0" algn="l">
              <a:spcBef>
                <a:spcPts val="0"/>
              </a:spcBef>
              <a:spcAft>
                <a:spcPts val="0"/>
              </a:spcAft>
              <a:buSzPts val="1600"/>
              <a:buChar char="•"/>
            </a:pPr>
            <a:r>
              <a:rPr i="1" lang="en"/>
              <a:t>Imagine some folks who want all the car back seats by themselves :(</a:t>
            </a:r>
            <a:endParaRPr i="1"/>
          </a:p>
          <a:p>
            <a:pPr indent="-330200" lvl="0" marL="457200" rtl="0" algn="l">
              <a:spcBef>
                <a:spcPts val="0"/>
              </a:spcBef>
              <a:spcAft>
                <a:spcPts val="0"/>
              </a:spcAft>
              <a:buSzPts val="1600"/>
              <a:buChar char="•"/>
            </a:pPr>
            <a:r>
              <a:rPr i="1" lang="en"/>
              <a:t>Technical note: It's a block container</a:t>
            </a:r>
            <a:endParaRPr i="1"/>
          </a:p>
          <a:p>
            <a:pPr indent="0" lvl="0" marL="0" rtl="0" algn="l">
              <a:spcBef>
                <a:spcPts val="400"/>
              </a:spcBef>
              <a:spcAft>
                <a:spcPts val="0"/>
              </a:spcAft>
              <a:buNone/>
            </a:pPr>
            <a:r>
              <a:t/>
            </a:r>
            <a:endParaRPr/>
          </a:p>
          <a:p>
            <a:pPr indent="0" lvl="0" marL="0" rtl="0" algn="l">
              <a:spcBef>
                <a:spcPts val="400"/>
              </a:spcBef>
              <a:spcAft>
                <a:spcPts val="0"/>
              </a:spcAft>
              <a:buNone/>
            </a:pPr>
            <a:r>
              <a:rPr lang="en"/>
              <a:t>Examples:</a:t>
            </a:r>
            <a:endParaRPr/>
          </a:p>
          <a:p>
            <a:pPr indent="0" lvl="0" marL="0" rtl="0" algn="l">
              <a:lnSpc>
                <a:spcPct val="150000"/>
              </a:lnSpc>
              <a:spcBef>
                <a:spcPts val="0"/>
              </a:spcBef>
              <a:spcAft>
                <a:spcPts val="0"/>
              </a:spcAft>
              <a:buClr>
                <a:schemeClr val="dk1"/>
              </a:buClr>
              <a:buSzPts val="1100"/>
              <a:buFont typeface="Arial"/>
              <a:buNone/>
            </a:pPr>
            <a:r>
              <a:rPr lang="en">
                <a:solidFill>
                  <a:srgbClr val="383A42"/>
                </a:solidFill>
                <a:latin typeface="Roboto Mono"/>
                <a:ea typeface="Roboto Mono"/>
                <a:cs typeface="Roboto Mono"/>
                <a:sym typeface="Roboto Mono"/>
              </a:rPr>
              <a:t>&lt;</a:t>
            </a:r>
            <a:r>
              <a:rPr lang="en">
                <a:solidFill>
                  <a:srgbClr val="E45649"/>
                </a:solidFill>
                <a:latin typeface="Roboto Mono"/>
                <a:ea typeface="Roboto Mono"/>
                <a:cs typeface="Roboto Mono"/>
                <a:sym typeface="Roboto Mono"/>
              </a:rPr>
              <a:t>div</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h1</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h2</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p</a:t>
            </a:r>
            <a:r>
              <a:rPr lang="en">
                <a:solidFill>
                  <a:srgbClr val="383A42"/>
                </a:solidFill>
                <a:latin typeface="Roboto Mono"/>
                <a:ea typeface="Roboto Mono"/>
                <a:cs typeface="Roboto Mono"/>
                <a:sym typeface="Roboto Mono"/>
              </a:rPr>
              <a:t>&gt;</a:t>
            </a:r>
            <a:endParaRPr>
              <a:latin typeface="Roboto Mono"/>
              <a:ea typeface="Roboto Mono"/>
              <a:cs typeface="Roboto Mono"/>
              <a:sym typeface="Roboto Mono"/>
            </a:endParaRPr>
          </a:p>
        </p:txBody>
      </p:sp>
      <p:sp>
        <p:nvSpPr>
          <p:cNvPr id="742" name="Google Shape;742;p43"/>
          <p:cNvSpPr txBox="1"/>
          <p:nvPr>
            <p:ph type="title"/>
          </p:nvPr>
        </p:nvSpPr>
        <p:spPr>
          <a:xfrm>
            <a:off x="4617725" y="457200"/>
            <a:ext cx="40233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Inline-level element</a:t>
            </a:r>
            <a:endParaRPr/>
          </a:p>
        </p:txBody>
      </p:sp>
      <p:sp>
        <p:nvSpPr>
          <p:cNvPr id="743" name="Google Shape;743;p43"/>
          <p:cNvSpPr txBox="1"/>
          <p:nvPr>
            <p:ph idx="1" type="body"/>
          </p:nvPr>
        </p:nvSpPr>
        <p:spPr>
          <a:xfrm>
            <a:off x="4617725" y="1028700"/>
            <a:ext cx="4023300" cy="3200400"/>
          </a:xfrm>
          <a:prstGeom prst="rect">
            <a:avLst/>
          </a:prstGeom>
        </p:spPr>
        <p:txBody>
          <a:bodyPr anchorCtr="0" anchor="ctr" bIns="0" lIns="0" spcFirstLastPara="1" rIns="0" wrap="square" tIns="0">
            <a:noAutofit/>
          </a:bodyPr>
          <a:lstStyle/>
          <a:p>
            <a:pPr indent="-330200" lvl="0" marL="457200" rtl="0" algn="l">
              <a:spcBef>
                <a:spcPts val="400"/>
              </a:spcBef>
              <a:spcAft>
                <a:spcPts val="0"/>
              </a:spcAft>
              <a:buSzPts val="1600"/>
              <a:buChar char="•"/>
            </a:pPr>
            <a:r>
              <a:rPr b="1" lang="en"/>
              <a:t>Inline-level</a:t>
            </a:r>
            <a:r>
              <a:rPr b="1" lang="en"/>
              <a:t> elements are fine with other elements in the same "line".</a:t>
            </a:r>
            <a:endParaRPr b="1"/>
          </a:p>
          <a:p>
            <a:pPr indent="-330200" lvl="0" marL="457200" rtl="0" algn="l">
              <a:spcBef>
                <a:spcPts val="0"/>
              </a:spcBef>
              <a:spcAft>
                <a:spcPts val="0"/>
              </a:spcAft>
              <a:buSzPts val="1600"/>
              <a:buChar char="•"/>
            </a:pPr>
            <a:r>
              <a:rPr i="1" lang="en"/>
              <a:t>Imagine you're on a Lyft ride but has to share the back row with 10 other people :'(</a:t>
            </a:r>
            <a:endParaRPr i="1"/>
          </a:p>
          <a:p>
            <a:pPr indent="-330200" lvl="0" marL="457200" rtl="0" algn="l">
              <a:spcBef>
                <a:spcPts val="0"/>
              </a:spcBef>
              <a:spcAft>
                <a:spcPts val="0"/>
              </a:spcAft>
              <a:buSzPts val="1600"/>
              <a:buChar char="•"/>
            </a:pPr>
            <a:r>
              <a:rPr i="1" lang="en">
                <a:solidFill>
                  <a:schemeClr val="lt2"/>
                </a:solidFill>
              </a:rPr>
              <a:t>Technical note: It's an inline container</a:t>
            </a:r>
            <a:endParaRPr i="1"/>
          </a:p>
          <a:p>
            <a:pPr indent="0" lvl="0" marL="0" rtl="0" algn="l">
              <a:spcBef>
                <a:spcPts val="400"/>
              </a:spcBef>
              <a:spcAft>
                <a:spcPts val="0"/>
              </a:spcAft>
              <a:buClr>
                <a:srgbClr val="000000"/>
              </a:buClr>
              <a:buSzPts val="1100"/>
              <a:buFont typeface="Arial"/>
              <a:buNone/>
            </a:pPr>
            <a:r>
              <a:t/>
            </a:r>
            <a:endParaRPr/>
          </a:p>
          <a:p>
            <a:pPr indent="0" lvl="0" marL="0" rtl="0" algn="l">
              <a:spcBef>
                <a:spcPts val="400"/>
              </a:spcBef>
              <a:spcAft>
                <a:spcPts val="0"/>
              </a:spcAft>
              <a:buNone/>
            </a:pPr>
            <a:r>
              <a:rPr lang="en"/>
              <a:t>Examples:</a:t>
            </a:r>
            <a:endParaRPr/>
          </a:p>
          <a:p>
            <a:pPr indent="0" lvl="0" marL="0" rtl="0" algn="l">
              <a:lnSpc>
                <a:spcPct val="150000"/>
              </a:lnSpc>
              <a:spcBef>
                <a:spcPts val="0"/>
              </a:spcBef>
              <a:spcAft>
                <a:spcPts val="0"/>
              </a:spcAft>
              <a:buNone/>
            </a:pPr>
            <a:r>
              <a:rPr lang="en">
                <a:solidFill>
                  <a:srgbClr val="383A42"/>
                </a:solidFill>
                <a:latin typeface="Roboto Mono"/>
                <a:ea typeface="Roboto Mono"/>
                <a:cs typeface="Roboto Mono"/>
                <a:sym typeface="Roboto Mono"/>
              </a:rPr>
              <a:t>&lt;</a:t>
            </a:r>
            <a:r>
              <a:rPr lang="en">
                <a:solidFill>
                  <a:srgbClr val="E45649"/>
                </a:solidFill>
                <a:latin typeface="Roboto Mono"/>
                <a:ea typeface="Roboto Mono"/>
                <a:cs typeface="Roboto Mono"/>
                <a:sym typeface="Roboto Mono"/>
              </a:rPr>
              <a:t>span</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strong</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em</a:t>
            </a:r>
            <a:r>
              <a:rPr lang="en">
                <a:solidFill>
                  <a:srgbClr val="383A42"/>
                </a:solidFill>
                <a:latin typeface="Roboto Mono"/>
                <a:ea typeface="Roboto Mono"/>
                <a:cs typeface="Roboto Mono"/>
                <a:sym typeface="Roboto Mono"/>
              </a:rPr>
              <a:t>&gt;, &lt;</a:t>
            </a:r>
            <a:r>
              <a:rPr lang="en">
                <a:solidFill>
                  <a:srgbClr val="E45649"/>
                </a:solidFill>
                <a:latin typeface="Roboto Mono"/>
                <a:ea typeface="Roboto Mono"/>
                <a:cs typeface="Roboto Mono"/>
                <a:sym typeface="Roboto Mono"/>
              </a:rPr>
              <a:t>img</a:t>
            </a:r>
            <a:r>
              <a:rPr lang="en">
                <a:solidFill>
                  <a:srgbClr val="383A42"/>
                </a:solidFill>
                <a:latin typeface="Roboto Mono"/>
                <a:ea typeface="Roboto Mono"/>
                <a:cs typeface="Roboto Mono"/>
                <a:sym typeface="Roboto Mono"/>
              </a:rPr>
              <a:t>&gt;</a:t>
            </a:r>
            <a:endParaRPr>
              <a:solidFill>
                <a:srgbClr val="CCCCCC"/>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7" name="Shape 747"/>
        <p:cNvGrpSpPr/>
        <p:nvPr/>
      </p:nvGrpSpPr>
      <p:grpSpPr>
        <a:xfrm>
          <a:off x="0" y="0"/>
          <a:ext cx="0" cy="0"/>
          <a:chOff x="0" y="0"/>
          <a:chExt cx="0" cy="0"/>
        </a:xfrm>
      </p:grpSpPr>
      <p:sp>
        <p:nvSpPr>
          <p:cNvPr id="748" name="Google Shape;748;p44"/>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000">
                <a:latin typeface="Caveat Brush"/>
                <a:ea typeface="Caveat Brush"/>
                <a:cs typeface="Caveat Brush"/>
                <a:sym typeface="Caveat Brush"/>
              </a:rPr>
              <a:t>House Rules</a:t>
            </a:r>
            <a:endParaRPr sz="3000">
              <a:latin typeface="Caveat Brush"/>
              <a:ea typeface="Caveat Brush"/>
              <a:cs typeface="Caveat Brush"/>
              <a:sym typeface="Caveat Brush"/>
            </a:endParaRPr>
          </a:p>
          <a:p>
            <a:pPr indent="0" lvl="0" marL="0" rtl="0" algn="ctr">
              <a:spcBef>
                <a:spcPts val="0"/>
              </a:spcBef>
              <a:spcAft>
                <a:spcPts val="0"/>
              </a:spcAft>
              <a:buNone/>
            </a:pPr>
            <a:r>
              <a:t/>
            </a:r>
            <a:endParaRPr>
              <a:latin typeface="Caveat Brush"/>
              <a:ea typeface="Caveat Brush"/>
              <a:cs typeface="Caveat Brush"/>
              <a:sym typeface="Caveat Brush"/>
            </a:endParaRPr>
          </a:p>
          <a:p>
            <a:pPr indent="0" lvl="0" marL="0" rtl="0" algn="ctr">
              <a:spcBef>
                <a:spcPts val="0"/>
              </a:spcBef>
              <a:spcAft>
                <a:spcPts val="0"/>
              </a:spcAft>
              <a:buNone/>
            </a:pPr>
            <a:r>
              <a:rPr b="0" lang="en">
                <a:solidFill>
                  <a:srgbClr val="6191C2"/>
                </a:solidFill>
                <a:latin typeface="Caveat Brush"/>
                <a:ea typeface="Caveat Brush"/>
                <a:cs typeface="Caveat Brush"/>
                <a:sym typeface="Caveat Brush"/>
              </a:rPr>
              <a:t>block container</a:t>
            </a:r>
            <a:r>
              <a:rPr b="0" lang="en">
                <a:latin typeface="Caveat Brush"/>
                <a:ea typeface="Caveat Brush"/>
                <a:cs typeface="Caveat Brush"/>
                <a:sym typeface="Caveat Brush"/>
              </a:rPr>
              <a:t> can have </a:t>
            </a:r>
            <a:r>
              <a:rPr b="0" lang="en">
                <a:solidFill>
                  <a:srgbClr val="6191C2"/>
                </a:solidFill>
                <a:latin typeface="Caveat Brush"/>
                <a:ea typeface="Caveat Brush"/>
                <a:cs typeface="Caveat Brush"/>
                <a:sym typeface="Caveat Brush"/>
              </a:rPr>
              <a:t>inline-level elements</a:t>
            </a:r>
            <a:endParaRPr b="0">
              <a:latin typeface="Caveat Brush"/>
              <a:ea typeface="Caveat Brush"/>
              <a:cs typeface="Caveat Brush"/>
              <a:sym typeface="Caveat Brush"/>
            </a:endParaRPr>
          </a:p>
          <a:p>
            <a:pPr indent="0" lvl="0" marL="0" rtl="0" algn="ctr">
              <a:spcBef>
                <a:spcPts val="0"/>
              </a:spcBef>
              <a:spcAft>
                <a:spcPts val="0"/>
              </a:spcAft>
              <a:buNone/>
            </a:pPr>
            <a:r>
              <a:rPr b="0" lang="en">
                <a:solidFill>
                  <a:srgbClr val="6191C2"/>
                </a:solidFill>
                <a:latin typeface="Caveat Brush"/>
                <a:ea typeface="Caveat Brush"/>
                <a:cs typeface="Caveat Brush"/>
                <a:sym typeface="Caveat Brush"/>
              </a:rPr>
              <a:t>block container</a:t>
            </a:r>
            <a:r>
              <a:rPr b="0" lang="en">
                <a:latin typeface="Caveat Brush"/>
                <a:ea typeface="Caveat Brush"/>
                <a:cs typeface="Caveat Brush"/>
                <a:sym typeface="Caveat Brush"/>
              </a:rPr>
              <a:t> can have </a:t>
            </a:r>
            <a:r>
              <a:rPr b="0" lang="en">
                <a:solidFill>
                  <a:srgbClr val="6191C2"/>
                </a:solidFill>
                <a:latin typeface="Caveat Brush"/>
                <a:ea typeface="Caveat Brush"/>
                <a:cs typeface="Caveat Brush"/>
                <a:sym typeface="Caveat Brush"/>
              </a:rPr>
              <a:t>block-level elements</a:t>
            </a:r>
            <a:endParaRPr b="0">
              <a:latin typeface="Caveat Brush"/>
              <a:ea typeface="Caveat Brush"/>
              <a:cs typeface="Caveat Brush"/>
              <a:sym typeface="Caveat Brush"/>
            </a:endParaRPr>
          </a:p>
          <a:p>
            <a:pPr indent="0" lvl="0" marL="0" rtl="0" algn="ctr">
              <a:spcBef>
                <a:spcPts val="0"/>
              </a:spcBef>
              <a:spcAft>
                <a:spcPts val="0"/>
              </a:spcAft>
              <a:buNone/>
            </a:pPr>
            <a:r>
              <a:rPr b="0" lang="en">
                <a:solidFill>
                  <a:srgbClr val="6191C2"/>
                </a:solidFill>
                <a:latin typeface="Caveat Brush"/>
                <a:ea typeface="Caveat Brush"/>
                <a:cs typeface="Caveat Brush"/>
                <a:sym typeface="Caveat Brush"/>
              </a:rPr>
              <a:t>inline container</a:t>
            </a:r>
            <a:r>
              <a:rPr b="0" lang="en">
                <a:latin typeface="Caveat Brush"/>
                <a:ea typeface="Caveat Brush"/>
                <a:cs typeface="Caveat Brush"/>
                <a:sym typeface="Caveat Brush"/>
              </a:rPr>
              <a:t> can have </a:t>
            </a:r>
            <a:r>
              <a:rPr b="0" lang="en">
                <a:solidFill>
                  <a:srgbClr val="6191C2"/>
                </a:solidFill>
                <a:latin typeface="Caveat Brush"/>
                <a:ea typeface="Caveat Brush"/>
                <a:cs typeface="Caveat Brush"/>
                <a:sym typeface="Caveat Brush"/>
              </a:rPr>
              <a:t>inline-level elements</a:t>
            </a:r>
            <a:endParaRPr b="0">
              <a:solidFill>
                <a:srgbClr val="A64D79"/>
              </a:solidFill>
              <a:latin typeface="Caveat Brush"/>
              <a:ea typeface="Caveat Brush"/>
              <a:cs typeface="Caveat Brush"/>
              <a:sym typeface="Caveat Brush"/>
            </a:endParaRPr>
          </a:p>
          <a:p>
            <a:pPr indent="0" lvl="0" marL="0" rtl="0" algn="ctr">
              <a:spcBef>
                <a:spcPts val="0"/>
              </a:spcBef>
              <a:spcAft>
                <a:spcPts val="0"/>
              </a:spcAft>
              <a:buNone/>
            </a:pPr>
            <a:r>
              <a:t/>
            </a:r>
            <a:endParaRPr>
              <a:latin typeface="Caveat Brush"/>
              <a:ea typeface="Caveat Brush"/>
              <a:cs typeface="Caveat Brush"/>
              <a:sym typeface="Caveat Brush"/>
            </a:endParaRPr>
          </a:p>
          <a:p>
            <a:pPr indent="0" lvl="0" marL="0" rtl="0" algn="ctr">
              <a:spcBef>
                <a:spcPts val="0"/>
              </a:spcBef>
              <a:spcAft>
                <a:spcPts val="0"/>
              </a:spcAft>
              <a:buNone/>
            </a:pPr>
            <a:r>
              <a:rPr b="0" i="1" lang="en">
                <a:solidFill>
                  <a:srgbClr val="CCCCCC"/>
                </a:solidFill>
                <a:latin typeface="Caveat Brush"/>
                <a:ea typeface="Caveat Brush"/>
                <a:cs typeface="Caveat Brush"/>
                <a:sym typeface="Caveat Brush"/>
              </a:rPr>
              <a:t>What's missing?</a:t>
            </a:r>
            <a:endParaRPr b="0" i="1">
              <a:solidFill>
                <a:srgbClr val="CCCCCC"/>
              </a:solidFill>
              <a:latin typeface="Caveat Brush"/>
              <a:ea typeface="Caveat Brush"/>
              <a:cs typeface="Caveat Brush"/>
              <a:sym typeface="Caveat Brush"/>
            </a:endParaRPr>
          </a:p>
        </p:txBody>
      </p:sp>
      <p:sp>
        <p:nvSpPr>
          <p:cNvPr id="749" name="Google Shape;749;p44"/>
          <p:cNvSpPr txBox="1"/>
          <p:nvPr>
            <p:ph idx="4294967295"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solidFill>
                  <a:srgbClr val="383A42"/>
                </a:solidFill>
              </a:rPr>
              <a:t>Things get really weird when block-level elements are in inline containers</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pic>
        <p:nvPicPr>
          <p:cNvPr id="64" name="Google Shape;64;p18"/>
          <p:cNvPicPr preferRelativeResize="0"/>
          <p:nvPr/>
        </p:nvPicPr>
        <p:blipFill rotWithShape="1">
          <a:blip r:embed="rId3">
            <a:alphaModFix/>
          </a:blip>
          <a:srcRect b="0" l="-4538" r="-4548" t="0"/>
          <a:stretch/>
        </p:blipFill>
        <p:spPr>
          <a:xfrm>
            <a:off x="457200" y="457200"/>
            <a:ext cx="8229600" cy="3771900"/>
          </a:xfrm>
          <a:prstGeom prst="rect">
            <a:avLst/>
          </a:prstGeom>
          <a:noFill/>
          <a:ln>
            <a:noFill/>
          </a:ln>
        </p:spPr>
      </p:pic>
      <p:sp>
        <p:nvSpPr>
          <p:cNvPr id="65" name="Google Shape;65;p18"/>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What's inside/outside a box?</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3" name="Shape 753"/>
        <p:cNvGrpSpPr/>
        <p:nvPr/>
      </p:nvGrpSpPr>
      <p:grpSpPr>
        <a:xfrm>
          <a:off x="0" y="0"/>
          <a:ext cx="0" cy="0"/>
          <a:chOff x="0" y="0"/>
          <a:chExt cx="0" cy="0"/>
        </a:xfrm>
      </p:grpSpPr>
      <p:sp>
        <p:nvSpPr>
          <p:cNvPr id="754" name="Google Shape;754;p45"/>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CSS </a:t>
            </a:r>
            <a:r>
              <a:rPr lang="en">
                <a:latin typeface="Roboto Mono"/>
                <a:ea typeface="Roboto Mono"/>
                <a:cs typeface="Roboto Mono"/>
                <a:sym typeface="Roboto Mono"/>
              </a:rPr>
              <a:t>display</a:t>
            </a:r>
            <a:endParaRPr>
              <a:latin typeface="Roboto Mono"/>
              <a:ea typeface="Roboto Mono"/>
              <a:cs typeface="Roboto Mono"/>
              <a:sym typeface="Roboto Mono"/>
            </a:endParaRPr>
          </a:p>
        </p:txBody>
      </p:sp>
      <p:sp>
        <p:nvSpPr>
          <p:cNvPr id="755" name="Google Shape;755;p45"/>
          <p:cNvSpPr txBox="1"/>
          <p:nvPr>
            <p:ph idx="1" type="body"/>
          </p:nvPr>
        </p:nvSpPr>
        <p:spPr>
          <a:xfrm>
            <a:off x="1186775" y="2964300"/>
            <a:ext cx="2651700" cy="1264800"/>
          </a:xfrm>
          <a:prstGeom prst="rect">
            <a:avLst/>
          </a:prstGeom>
        </p:spPr>
        <p:txBody>
          <a:bodyPr anchorCtr="0" anchor="t" bIns="0" lIns="0" spcFirstLastPara="1" rIns="0" wrap="square" tIns="0">
            <a:noAutofit/>
          </a:bodyPr>
          <a:lstStyle/>
          <a:p>
            <a:pPr indent="0" lvl="0" marL="0" rtl="0" algn="ctr">
              <a:lnSpc>
                <a:spcPct val="150000"/>
              </a:lnSpc>
              <a:spcBef>
                <a:spcPts val="0"/>
              </a:spcBef>
              <a:spcAft>
                <a:spcPts val="0"/>
              </a:spcAft>
              <a:buNone/>
            </a:pPr>
            <a:r>
              <a:rPr b="1" lang="en" sz="1400">
                <a:solidFill>
                  <a:srgbClr val="383A42"/>
                </a:solidFill>
                <a:latin typeface="Roboto Mono"/>
                <a:ea typeface="Roboto Mono"/>
                <a:cs typeface="Roboto Mono"/>
                <a:sym typeface="Roboto Mono"/>
              </a:rPr>
              <a:t>display</a:t>
            </a:r>
            <a:r>
              <a:rPr b="1" lang="en" sz="1400">
                <a:solidFill>
                  <a:srgbClr val="333333"/>
                </a:solidFill>
                <a:latin typeface="Roboto Mono"/>
                <a:ea typeface="Roboto Mono"/>
                <a:cs typeface="Roboto Mono"/>
                <a:sym typeface="Roboto Mono"/>
              </a:rPr>
              <a:t>:</a:t>
            </a:r>
            <a:r>
              <a:rPr b="1" lang="en" sz="1400">
                <a:solidFill>
                  <a:srgbClr val="333333"/>
                </a:solidFill>
                <a:latin typeface="Roboto Mono"/>
                <a:ea typeface="Roboto Mono"/>
                <a:cs typeface="Roboto Mono"/>
                <a:sym typeface="Roboto Mono"/>
              </a:rPr>
              <a:t> </a:t>
            </a:r>
            <a:r>
              <a:rPr b="1" lang="en" sz="1400">
                <a:solidFill>
                  <a:srgbClr val="383A42"/>
                </a:solidFill>
                <a:latin typeface="Roboto Mono"/>
                <a:ea typeface="Roboto Mono"/>
                <a:cs typeface="Roboto Mono"/>
                <a:sym typeface="Roboto Mono"/>
              </a:rPr>
              <a:t>block</a:t>
            </a:r>
            <a:r>
              <a:rPr b="1" lang="en" sz="1400">
                <a:solidFill>
                  <a:srgbClr val="333333"/>
                </a:solidFill>
                <a:latin typeface="Roboto Mono"/>
                <a:ea typeface="Roboto Mono"/>
                <a:cs typeface="Roboto Mono"/>
                <a:sym typeface="Roboto Mono"/>
              </a:rPr>
              <a:t>;</a:t>
            </a:r>
            <a:endParaRPr sz="1400"/>
          </a:p>
          <a:p>
            <a:pPr indent="0" lvl="0" marL="0" rtl="0" algn="ctr">
              <a:spcBef>
                <a:spcPts val="400"/>
              </a:spcBef>
              <a:spcAft>
                <a:spcPts val="0"/>
              </a:spcAft>
              <a:buNone/>
            </a:pPr>
            <a:r>
              <a:rPr lang="en" sz="1400"/>
              <a:t>Block element</a:t>
            </a:r>
            <a:endParaRPr sz="1400"/>
          </a:p>
        </p:txBody>
      </p:sp>
      <p:sp>
        <p:nvSpPr>
          <p:cNvPr id="756" name="Google Shape;756;p45"/>
          <p:cNvSpPr/>
          <p:nvPr/>
        </p:nvSpPr>
        <p:spPr>
          <a:xfrm>
            <a:off x="1186775" y="1028700"/>
            <a:ext cx="2651700" cy="1783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1278125" y="1124700"/>
            <a:ext cx="11013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5"/>
          <p:cNvSpPr/>
          <p:nvPr/>
        </p:nvSpPr>
        <p:spPr>
          <a:xfrm>
            <a:off x="1278125" y="1691650"/>
            <a:ext cx="4536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5"/>
          <p:cNvSpPr/>
          <p:nvPr/>
        </p:nvSpPr>
        <p:spPr>
          <a:xfrm>
            <a:off x="1278125" y="2258600"/>
            <a:ext cx="21489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5"/>
          <p:cNvSpPr txBox="1"/>
          <p:nvPr>
            <p:ph idx="1" type="body"/>
          </p:nvPr>
        </p:nvSpPr>
        <p:spPr>
          <a:xfrm>
            <a:off x="5305525" y="2964300"/>
            <a:ext cx="2651700" cy="1264800"/>
          </a:xfrm>
          <a:prstGeom prst="rect">
            <a:avLst/>
          </a:prstGeom>
        </p:spPr>
        <p:txBody>
          <a:bodyPr anchorCtr="0" anchor="t" bIns="0" lIns="0" spcFirstLastPara="1" rIns="0" wrap="square" tIns="0">
            <a:noAutofit/>
          </a:bodyPr>
          <a:lstStyle/>
          <a:p>
            <a:pPr indent="0" lvl="0" marL="0" rtl="0" algn="ctr">
              <a:lnSpc>
                <a:spcPct val="150000"/>
              </a:lnSpc>
              <a:spcBef>
                <a:spcPts val="0"/>
              </a:spcBef>
              <a:spcAft>
                <a:spcPts val="0"/>
              </a:spcAft>
              <a:buNone/>
            </a:pPr>
            <a:r>
              <a:rPr b="1" lang="en" sz="1400">
                <a:solidFill>
                  <a:srgbClr val="383A42"/>
                </a:solidFill>
                <a:latin typeface="Roboto Mono"/>
                <a:ea typeface="Roboto Mono"/>
                <a:cs typeface="Roboto Mono"/>
                <a:sym typeface="Roboto Mono"/>
              </a:rPr>
              <a:t>display</a:t>
            </a:r>
            <a:r>
              <a:rPr b="1" lang="en" sz="1400">
                <a:solidFill>
                  <a:srgbClr val="333333"/>
                </a:solidFill>
                <a:latin typeface="Roboto Mono"/>
                <a:ea typeface="Roboto Mono"/>
                <a:cs typeface="Roboto Mono"/>
                <a:sym typeface="Roboto Mono"/>
              </a:rPr>
              <a:t>: </a:t>
            </a:r>
            <a:r>
              <a:rPr b="1" lang="en" sz="1400">
                <a:solidFill>
                  <a:srgbClr val="383A42"/>
                </a:solidFill>
                <a:latin typeface="Roboto Mono"/>
                <a:ea typeface="Roboto Mono"/>
                <a:cs typeface="Roboto Mono"/>
                <a:sym typeface="Roboto Mono"/>
              </a:rPr>
              <a:t>inline</a:t>
            </a:r>
            <a:r>
              <a:rPr b="1" lang="en" sz="1400">
                <a:solidFill>
                  <a:srgbClr val="333333"/>
                </a:solidFill>
                <a:latin typeface="Roboto Mono"/>
                <a:ea typeface="Roboto Mono"/>
                <a:cs typeface="Roboto Mono"/>
                <a:sym typeface="Roboto Mono"/>
              </a:rPr>
              <a:t>;</a:t>
            </a:r>
            <a:endParaRPr sz="1400"/>
          </a:p>
          <a:p>
            <a:pPr indent="0" lvl="0" marL="0" rtl="0" algn="ctr">
              <a:spcBef>
                <a:spcPts val="400"/>
              </a:spcBef>
              <a:spcAft>
                <a:spcPts val="0"/>
              </a:spcAft>
              <a:buNone/>
            </a:pPr>
            <a:r>
              <a:rPr lang="en" sz="1400"/>
              <a:t>Inline element</a:t>
            </a:r>
            <a:endParaRPr sz="1400"/>
          </a:p>
        </p:txBody>
      </p:sp>
      <p:sp>
        <p:nvSpPr>
          <p:cNvPr id="761" name="Google Shape;761;p45"/>
          <p:cNvSpPr/>
          <p:nvPr/>
        </p:nvSpPr>
        <p:spPr>
          <a:xfrm>
            <a:off x="5305525" y="1028700"/>
            <a:ext cx="2651700" cy="1783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5"/>
          <p:cNvSpPr/>
          <p:nvPr/>
        </p:nvSpPr>
        <p:spPr>
          <a:xfrm>
            <a:off x="5396960" y="1124700"/>
            <a:ext cx="11013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5"/>
          <p:cNvSpPr/>
          <p:nvPr/>
        </p:nvSpPr>
        <p:spPr>
          <a:xfrm>
            <a:off x="5396941" y="1691650"/>
            <a:ext cx="14820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5"/>
          <p:cNvSpPr/>
          <p:nvPr/>
        </p:nvSpPr>
        <p:spPr>
          <a:xfrm>
            <a:off x="6585680" y="112470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5"/>
          <p:cNvSpPr/>
          <p:nvPr/>
        </p:nvSpPr>
        <p:spPr>
          <a:xfrm>
            <a:off x="6969728" y="169165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5"/>
          <p:cNvSpPr/>
          <p:nvPr/>
        </p:nvSpPr>
        <p:spPr>
          <a:xfrm>
            <a:off x="5396953" y="2251775"/>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0" name="Shape 770"/>
        <p:cNvGrpSpPr/>
        <p:nvPr/>
      </p:nvGrpSpPr>
      <p:grpSpPr>
        <a:xfrm>
          <a:off x="0" y="0"/>
          <a:ext cx="0" cy="0"/>
          <a:chOff x="0" y="0"/>
          <a:chExt cx="0" cy="0"/>
        </a:xfrm>
      </p:grpSpPr>
      <p:sp>
        <p:nvSpPr>
          <p:cNvPr id="771" name="Google Shape;771;p46"/>
          <p:cNvSpPr txBox="1"/>
          <p:nvPr>
            <p:ph type="title"/>
          </p:nvPr>
        </p:nvSpPr>
        <p:spPr>
          <a:xfrm>
            <a:off x="502925" y="457200"/>
            <a:ext cx="40233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Block element</a:t>
            </a:r>
            <a:endParaRPr/>
          </a:p>
        </p:txBody>
      </p:sp>
      <p:sp>
        <p:nvSpPr>
          <p:cNvPr id="772" name="Google Shape;772;p46"/>
          <p:cNvSpPr txBox="1"/>
          <p:nvPr>
            <p:ph idx="1" type="body"/>
          </p:nvPr>
        </p:nvSpPr>
        <p:spPr>
          <a:xfrm>
            <a:off x="502925" y="1028700"/>
            <a:ext cx="4023300" cy="3200400"/>
          </a:xfrm>
          <a:prstGeom prst="rect">
            <a:avLst/>
          </a:prstGeom>
        </p:spPr>
        <p:txBody>
          <a:bodyPr anchorCtr="0" anchor="ctr" bIns="0" lIns="0" spcFirstLastPara="1" rIns="0" wrap="square" tIns="0">
            <a:noAutofit/>
          </a:bodyPr>
          <a:lstStyle/>
          <a:p>
            <a:pPr indent="0" lvl="0" marL="0" rtl="0" algn="l">
              <a:lnSpc>
                <a:spcPct val="150000"/>
              </a:lnSpc>
              <a:spcBef>
                <a:spcPts val="0"/>
              </a:spcBef>
              <a:spcAft>
                <a:spcPts val="0"/>
              </a:spcAft>
              <a:buNone/>
            </a:pPr>
            <a:r>
              <a:rPr lang="en"/>
              <a:t>Can specify width &amp; height</a:t>
            </a:r>
            <a:endParaRPr/>
          </a:p>
          <a:p>
            <a:pPr indent="0" lvl="0" marL="0" rtl="0" algn="l">
              <a:lnSpc>
                <a:spcPct val="150000"/>
              </a:lnSpc>
              <a:spcBef>
                <a:spcPts val="0"/>
              </a:spcBef>
              <a:spcAft>
                <a:spcPts val="0"/>
              </a:spcAft>
              <a:buNone/>
            </a:pPr>
            <a:r>
              <a:rPr lang="en"/>
              <a:t>Can specify paddings</a:t>
            </a:r>
            <a:endParaRPr/>
          </a:p>
          <a:p>
            <a:pPr indent="0" lvl="0" marL="0" rtl="0" algn="l">
              <a:lnSpc>
                <a:spcPct val="150000"/>
              </a:lnSpc>
              <a:spcBef>
                <a:spcPts val="0"/>
              </a:spcBef>
              <a:spcAft>
                <a:spcPts val="0"/>
              </a:spcAft>
              <a:buNone/>
            </a:pPr>
            <a:r>
              <a:rPr lang="en">
                <a:solidFill>
                  <a:schemeClr val="lt2"/>
                </a:solidFill>
              </a:rPr>
              <a:t>Can specify borders</a:t>
            </a:r>
            <a:endParaRPr/>
          </a:p>
          <a:p>
            <a:pPr indent="0" lvl="0" marL="0" rtl="0" algn="l">
              <a:lnSpc>
                <a:spcPct val="150000"/>
              </a:lnSpc>
              <a:spcBef>
                <a:spcPts val="0"/>
              </a:spcBef>
              <a:spcAft>
                <a:spcPts val="0"/>
              </a:spcAft>
              <a:buNone/>
            </a:pPr>
            <a:r>
              <a:rPr lang="en"/>
              <a:t>Can specify margins</a:t>
            </a:r>
            <a:endParaRPr/>
          </a:p>
        </p:txBody>
      </p:sp>
      <p:sp>
        <p:nvSpPr>
          <p:cNvPr id="773" name="Google Shape;773;p46"/>
          <p:cNvSpPr txBox="1"/>
          <p:nvPr>
            <p:ph type="title"/>
          </p:nvPr>
        </p:nvSpPr>
        <p:spPr>
          <a:xfrm>
            <a:off x="4617725" y="457200"/>
            <a:ext cx="40233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Inline element</a:t>
            </a:r>
            <a:endParaRPr/>
          </a:p>
        </p:txBody>
      </p:sp>
      <p:sp>
        <p:nvSpPr>
          <p:cNvPr id="774" name="Google Shape;774;p46"/>
          <p:cNvSpPr txBox="1"/>
          <p:nvPr>
            <p:ph idx="1" type="body"/>
          </p:nvPr>
        </p:nvSpPr>
        <p:spPr>
          <a:xfrm>
            <a:off x="4617725" y="1028700"/>
            <a:ext cx="4023300" cy="3200400"/>
          </a:xfrm>
          <a:prstGeom prst="rect">
            <a:avLst/>
          </a:prstGeom>
        </p:spPr>
        <p:txBody>
          <a:bodyPr anchorCtr="0" anchor="ctr" bIns="0" lIns="0" spcFirstLastPara="1" rIns="0" wrap="square" tIns="0">
            <a:noAutofit/>
          </a:bodyPr>
          <a:lstStyle/>
          <a:p>
            <a:pPr indent="0" lvl="0" marL="0" rtl="0" algn="l">
              <a:lnSpc>
                <a:spcPct val="150000"/>
              </a:lnSpc>
              <a:spcBef>
                <a:spcPts val="0"/>
              </a:spcBef>
              <a:spcAft>
                <a:spcPts val="0"/>
              </a:spcAft>
              <a:buNone/>
            </a:pPr>
            <a:r>
              <a:rPr lang="en"/>
              <a:t>Usually c</a:t>
            </a:r>
            <a:r>
              <a:rPr lang="en"/>
              <a:t>annot specify width or height </a:t>
            </a:r>
            <a:r>
              <a:rPr lang="en"/>
              <a:t>:</a:t>
            </a:r>
            <a:r>
              <a:rPr lang="en"/>
              <a:t>(</a:t>
            </a:r>
            <a:endParaRPr/>
          </a:p>
          <a:p>
            <a:pPr indent="0" lvl="0" marL="0" rtl="0" algn="l">
              <a:lnSpc>
                <a:spcPct val="150000"/>
              </a:lnSpc>
              <a:spcBef>
                <a:spcPts val="0"/>
              </a:spcBef>
              <a:spcAft>
                <a:spcPts val="0"/>
              </a:spcAft>
              <a:buNone/>
            </a:pPr>
            <a:r>
              <a:rPr lang="en"/>
              <a:t>Can specify paddings too </a:t>
            </a:r>
            <a:r>
              <a:rPr i="1" lang="en"/>
              <a:t>(limited)</a:t>
            </a:r>
            <a:endParaRPr i="1"/>
          </a:p>
          <a:p>
            <a:pPr indent="0" lvl="0" marL="0" rtl="0" algn="l">
              <a:lnSpc>
                <a:spcPct val="150000"/>
              </a:lnSpc>
              <a:spcBef>
                <a:spcPts val="0"/>
              </a:spcBef>
              <a:spcAft>
                <a:spcPts val="0"/>
              </a:spcAft>
              <a:buNone/>
            </a:pPr>
            <a:r>
              <a:rPr lang="en">
                <a:solidFill>
                  <a:schemeClr val="lt2"/>
                </a:solidFill>
              </a:rPr>
              <a:t>Can specify borders </a:t>
            </a:r>
            <a:r>
              <a:rPr i="1" lang="en">
                <a:solidFill>
                  <a:schemeClr val="lt2"/>
                </a:solidFill>
              </a:rPr>
              <a:t>(limited)</a:t>
            </a:r>
            <a:endParaRPr i="1"/>
          </a:p>
          <a:p>
            <a:pPr indent="0" lvl="0" marL="0" rtl="0" algn="l">
              <a:lnSpc>
                <a:spcPct val="150000"/>
              </a:lnSpc>
              <a:spcBef>
                <a:spcPts val="0"/>
              </a:spcBef>
              <a:spcAft>
                <a:spcPts val="0"/>
              </a:spcAft>
              <a:buNone/>
            </a:pPr>
            <a:r>
              <a:rPr lang="en"/>
              <a:t>Can specify margins too </a:t>
            </a:r>
            <a:r>
              <a:rPr i="1" lang="en"/>
              <a:t>(</a:t>
            </a:r>
            <a:r>
              <a:rPr i="1" lang="en">
                <a:solidFill>
                  <a:schemeClr val="lt2"/>
                </a:solidFill>
              </a:rPr>
              <a:t>limited</a:t>
            </a:r>
            <a:r>
              <a:rPr i="1" lang="en"/>
              <a:t>)</a:t>
            </a:r>
            <a:endParaRPr i="1"/>
          </a:p>
        </p:txBody>
      </p:sp>
      <p:sp>
        <p:nvSpPr>
          <p:cNvPr id="775" name="Google Shape;775;p46"/>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solidFill>
                  <a:srgbClr val="383A42"/>
                </a:solidFill>
                <a:latin typeface="Roboto Mono"/>
                <a:ea typeface="Roboto Mono"/>
                <a:cs typeface="Roboto Mono"/>
                <a:sym typeface="Roboto Mono"/>
              </a:rPr>
              <a:t>&lt;</a:t>
            </a:r>
            <a:r>
              <a:rPr lang="en" sz="1200">
                <a:solidFill>
                  <a:srgbClr val="E45649"/>
                </a:solidFill>
                <a:latin typeface="Roboto Mono"/>
                <a:ea typeface="Roboto Mono"/>
                <a:cs typeface="Roboto Mono"/>
                <a:sym typeface="Roboto Mono"/>
              </a:rPr>
              <a:t>img</a:t>
            </a:r>
            <a:r>
              <a:rPr lang="en" sz="1200">
                <a:solidFill>
                  <a:srgbClr val="383A42"/>
                </a:solidFill>
                <a:latin typeface="Roboto Mono"/>
                <a:ea typeface="Roboto Mono"/>
                <a:cs typeface="Roboto Mono"/>
                <a:sym typeface="Roboto Mono"/>
              </a:rPr>
              <a:t>&gt;</a:t>
            </a:r>
            <a:r>
              <a:rPr lang="en" sz="1200">
                <a:solidFill>
                  <a:srgbClr val="383A42"/>
                </a:solidFill>
              </a:rPr>
              <a:t> </a:t>
            </a:r>
            <a:r>
              <a:rPr lang="en" sz="1200"/>
              <a:t>is a </a:t>
            </a:r>
            <a:r>
              <a:rPr b="1" lang="en" sz="1200"/>
              <a:t>replaced inline</a:t>
            </a:r>
            <a:r>
              <a:rPr lang="en" sz="1200"/>
              <a:t> element (and you can specify width/height)</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9" name="Shape 779"/>
        <p:cNvGrpSpPr/>
        <p:nvPr/>
      </p:nvGrpSpPr>
      <p:grpSpPr>
        <a:xfrm>
          <a:off x="0" y="0"/>
          <a:ext cx="0" cy="0"/>
          <a:chOff x="0" y="0"/>
          <a:chExt cx="0" cy="0"/>
        </a:xfrm>
      </p:grpSpPr>
      <p:sp>
        <p:nvSpPr>
          <p:cNvPr id="780" name="Google Shape;780;p47"/>
          <p:cNvSpPr txBox="1"/>
          <p:nvPr>
            <p:ph type="title"/>
          </p:nvPr>
        </p:nvSpPr>
        <p:spPr>
          <a:xfrm>
            <a:off x="502925" y="457200"/>
            <a:ext cx="81381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CSS </a:t>
            </a:r>
            <a:r>
              <a:rPr lang="en">
                <a:latin typeface="Roboto Mono"/>
                <a:ea typeface="Roboto Mono"/>
                <a:cs typeface="Roboto Mono"/>
                <a:sym typeface="Roboto Mono"/>
              </a:rPr>
              <a:t>display</a:t>
            </a:r>
            <a:endParaRPr>
              <a:latin typeface="Roboto Mono"/>
              <a:ea typeface="Roboto Mono"/>
              <a:cs typeface="Roboto Mono"/>
              <a:sym typeface="Roboto Mono"/>
            </a:endParaRPr>
          </a:p>
        </p:txBody>
      </p:sp>
      <p:sp>
        <p:nvSpPr>
          <p:cNvPr id="781" name="Google Shape;781;p47"/>
          <p:cNvSpPr txBox="1"/>
          <p:nvPr>
            <p:ph idx="1" type="body"/>
          </p:nvPr>
        </p:nvSpPr>
        <p:spPr>
          <a:xfrm>
            <a:off x="502925" y="2964300"/>
            <a:ext cx="2651700" cy="1264800"/>
          </a:xfrm>
          <a:prstGeom prst="rect">
            <a:avLst/>
          </a:prstGeom>
        </p:spPr>
        <p:txBody>
          <a:bodyPr anchorCtr="0" anchor="t" bIns="0" lIns="0" spcFirstLastPara="1" rIns="0" wrap="square" tIns="0">
            <a:noAutofit/>
          </a:bodyPr>
          <a:lstStyle/>
          <a:p>
            <a:pPr indent="0" lvl="0" marL="0" rtl="0" algn="ctr">
              <a:lnSpc>
                <a:spcPct val="150000"/>
              </a:lnSpc>
              <a:spcBef>
                <a:spcPts val="0"/>
              </a:spcBef>
              <a:spcAft>
                <a:spcPts val="0"/>
              </a:spcAft>
              <a:buNone/>
            </a:pPr>
            <a:r>
              <a:rPr b="1" lang="en" sz="1400">
                <a:solidFill>
                  <a:srgbClr val="383A42"/>
                </a:solidFill>
                <a:latin typeface="Roboto Mono"/>
                <a:ea typeface="Roboto Mono"/>
                <a:cs typeface="Roboto Mono"/>
                <a:sym typeface="Roboto Mono"/>
              </a:rPr>
              <a:t>display</a:t>
            </a:r>
            <a:r>
              <a:rPr b="1" lang="en" sz="1400">
                <a:solidFill>
                  <a:srgbClr val="333333"/>
                </a:solidFill>
                <a:latin typeface="Roboto Mono"/>
                <a:ea typeface="Roboto Mono"/>
                <a:cs typeface="Roboto Mono"/>
                <a:sym typeface="Roboto Mono"/>
              </a:rPr>
              <a:t>: </a:t>
            </a:r>
            <a:r>
              <a:rPr b="1" lang="en" sz="1400">
                <a:solidFill>
                  <a:srgbClr val="383A42"/>
                </a:solidFill>
                <a:latin typeface="Roboto Mono"/>
                <a:ea typeface="Roboto Mono"/>
                <a:cs typeface="Roboto Mono"/>
                <a:sym typeface="Roboto Mono"/>
              </a:rPr>
              <a:t>block</a:t>
            </a:r>
            <a:r>
              <a:rPr b="1" lang="en" sz="1400">
                <a:solidFill>
                  <a:srgbClr val="333333"/>
                </a:solidFill>
                <a:latin typeface="Roboto Mono"/>
                <a:ea typeface="Roboto Mono"/>
                <a:cs typeface="Roboto Mono"/>
                <a:sym typeface="Roboto Mono"/>
              </a:rPr>
              <a:t>;</a:t>
            </a:r>
            <a:endParaRPr sz="1400"/>
          </a:p>
          <a:p>
            <a:pPr indent="0" lvl="0" marL="0" rtl="0" algn="ctr">
              <a:spcBef>
                <a:spcPts val="400"/>
              </a:spcBef>
              <a:spcAft>
                <a:spcPts val="0"/>
              </a:spcAft>
              <a:buNone/>
            </a:pPr>
            <a:r>
              <a:rPr lang="en" sz="1400"/>
              <a:t>Block element</a:t>
            </a:r>
            <a:endParaRPr sz="1400"/>
          </a:p>
        </p:txBody>
      </p:sp>
      <p:sp>
        <p:nvSpPr>
          <p:cNvPr id="782" name="Google Shape;782;p47"/>
          <p:cNvSpPr txBox="1"/>
          <p:nvPr>
            <p:ph idx="1" type="body"/>
          </p:nvPr>
        </p:nvSpPr>
        <p:spPr>
          <a:xfrm>
            <a:off x="3246125" y="2964300"/>
            <a:ext cx="2651700" cy="1264800"/>
          </a:xfrm>
          <a:prstGeom prst="rect">
            <a:avLst/>
          </a:prstGeom>
        </p:spPr>
        <p:txBody>
          <a:bodyPr anchorCtr="0" anchor="t" bIns="0" lIns="0" spcFirstLastPara="1" rIns="0" wrap="square" tIns="0">
            <a:noAutofit/>
          </a:bodyPr>
          <a:lstStyle/>
          <a:p>
            <a:pPr indent="0" lvl="0" marL="0" rtl="0" algn="ctr">
              <a:lnSpc>
                <a:spcPct val="150000"/>
              </a:lnSpc>
              <a:spcBef>
                <a:spcPts val="0"/>
              </a:spcBef>
              <a:spcAft>
                <a:spcPts val="0"/>
              </a:spcAft>
              <a:buNone/>
            </a:pPr>
            <a:r>
              <a:rPr b="1" lang="en" sz="1400">
                <a:latin typeface="Roboto Mono"/>
                <a:ea typeface="Roboto Mono"/>
                <a:cs typeface="Roboto Mono"/>
                <a:sym typeface="Roboto Mono"/>
              </a:rPr>
              <a:t>display: inline-block;</a:t>
            </a:r>
            <a:endParaRPr b="1" sz="1400"/>
          </a:p>
          <a:p>
            <a:pPr indent="0" lvl="0" marL="0" rtl="0" algn="ctr">
              <a:spcBef>
                <a:spcPts val="400"/>
              </a:spcBef>
              <a:spcAft>
                <a:spcPts val="0"/>
              </a:spcAft>
              <a:buNone/>
            </a:pPr>
            <a:r>
              <a:rPr i="1" lang="en" sz="1400"/>
              <a:t>We want inline, and also some things that block elements can do</a:t>
            </a:r>
            <a:endParaRPr i="1" sz="1400"/>
          </a:p>
        </p:txBody>
      </p:sp>
      <p:sp>
        <p:nvSpPr>
          <p:cNvPr id="783" name="Google Shape;783;p47"/>
          <p:cNvSpPr/>
          <p:nvPr/>
        </p:nvSpPr>
        <p:spPr>
          <a:xfrm>
            <a:off x="502925" y="1028700"/>
            <a:ext cx="2651700" cy="1783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3246125" y="1028700"/>
            <a:ext cx="2651700" cy="1783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594275" y="1124700"/>
            <a:ext cx="11013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594275" y="1691650"/>
            <a:ext cx="4536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594275" y="2258600"/>
            <a:ext cx="21489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a:off x="3337560" y="1124700"/>
            <a:ext cx="11013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7"/>
          <p:cNvSpPr/>
          <p:nvPr/>
        </p:nvSpPr>
        <p:spPr>
          <a:xfrm>
            <a:off x="3337541" y="1691650"/>
            <a:ext cx="14820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7"/>
          <p:cNvSpPr/>
          <p:nvPr/>
        </p:nvSpPr>
        <p:spPr>
          <a:xfrm>
            <a:off x="4526280" y="112470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7"/>
          <p:cNvSpPr/>
          <p:nvPr/>
        </p:nvSpPr>
        <p:spPr>
          <a:xfrm>
            <a:off x="4910328" y="169165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3337553" y="2251775"/>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txBox="1"/>
          <p:nvPr>
            <p:ph idx="1" type="body"/>
          </p:nvPr>
        </p:nvSpPr>
        <p:spPr>
          <a:xfrm>
            <a:off x="5989325" y="2964300"/>
            <a:ext cx="2651700" cy="1264800"/>
          </a:xfrm>
          <a:prstGeom prst="rect">
            <a:avLst/>
          </a:prstGeom>
        </p:spPr>
        <p:txBody>
          <a:bodyPr anchorCtr="0" anchor="t" bIns="0" lIns="0" spcFirstLastPara="1" rIns="0" wrap="square" tIns="0">
            <a:noAutofit/>
          </a:bodyPr>
          <a:lstStyle/>
          <a:p>
            <a:pPr indent="0" lvl="0" marL="0" rtl="0" algn="ctr">
              <a:lnSpc>
                <a:spcPct val="150000"/>
              </a:lnSpc>
              <a:spcBef>
                <a:spcPts val="0"/>
              </a:spcBef>
              <a:spcAft>
                <a:spcPts val="0"/>
              </a:spcAft>
              <a:buNone/>
            </a:pPr>
            <a:r>
              <a:rPr b="1" lang="en" sz="1400">
                <a:solidFill>
                  <a:srgbClr val="383A42"/>
                </a:solidFill>
                <a:latin typeface="Roboto Mono"/>
                <a:ea typeface="Roboto Mono"/>
                <a:cs typeface="Roboto Mono"/>
                <a:sym typeface="Roboto Mono"/>
              </a:rPr>
              <a:t>display</a:t>
            </a:r>
            <a:r>
              <a:rPr b="1" lang="en" sz="1400">
                <a:solidFill>
                  <a:srgbClr val="333333"/>
                </a:solidFill>
                <a:latin typeface="Roboto Mono"/>
                <a:ea typeface="Roboto Mono"/>
                <a:cs typeface="Roboto Mono"/>
                <a:sym typeface="Roboto Mono"/>
              </a:rPr>
              <a:t>: </a:t>
            </a:r>
            <a:r>
              <a:rPr b="1" lang="en" sz="1400">
                <a:solidFill>
                  <a:srgbClr val="383A42"/>
                </a:solidFill>
                <a:latin typeface="Roboto Mono"/>
                <a:ea typeface="Roboto Mono"/>
                <a:cs typeface="Roboto Mono"/>
                <a:sym typeface="Roboto Mono"/>
              </a:rPr>
              <a:t>inline</a:t>
            </a:r>
            <a:r>
              <a:rPr b="1" lang="en" sz="1400">
                <a:solidFill>
                  <a:srgbClr val="333333"/>
                </a:solidFill>
                <a:latin typeface="Roboto Mono"/>
                <a:ea typeface="Roboto Mono"/>
                <a:cs typeface="Roboto Mono"/>
                <a:sym typeface="Roboto Mono"/>
              </a:rPr>
              <a:t>;</a:t>
            </a:r>
            <a:endParaRPr sz="1400"/>
          </a:p>
          <a:p>
            <a:pPr indent="0" lvl="0" marL="0" rtl="0" algn="ctr">
              <a:spcBef>
                <a:spcPts val="400"/>
              </a:spcBef>
              <a:spcAft>
                <a:spcPts val="0"/>
              </a:spcAft>
              <a:buNone/>
            </a:pPr>
            <a:r>
              <a:rPr lang="en" sz="1400"/>
              <a:t>Inline element</a:t>
            </a:r>
            <a:endParaRPr sz="1400"/>
          </a:p>
        </p:txBody>
      </p:sp>
      <p:sp>
        <p:nvSpPr>
          <p:cNvPr id="794" name="Google Shape;794;p47"/>
          <p:cNvSpPr/>
          <p:nvPr/>
        </p:nvSpPr>
        <p:spPr>
          <a:xfrm>
            <a:off x="5989325" y="1028700"/>
            <a:ext cx="2651700" cy="1783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7"/>
          <p:cNvSpPr/>
          <p:nvPr/>
        </p:nvSpPr>
        <p:spPr>
          <a:xfrm>
            <a:off x="6080760" y="1124700"/>
            <a:ext cx="11013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7"/>
          <p:cNvSpPr/>
          <p:nvPr/>
        </p:nvSpPr>
        <p:spPr>
          <a:xfrm>
            <a:off x="6080741" y="1691650"/>
            <a:ext cx="14820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7"/>
          <p:cNvSpPr/>
          <p:nvPr/>
        </p:nvSpPr>
        <p:spPr>
          <a:xfrm>
            <a:off x="7269480" y="112470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7"/>
          <p:cNvSpPr/>
          <p:nvPr/>
        </p:nvSpPr>
        <p:spPr>
          <a:xfrm>
            <a:off x="7653528" y="1691650"/>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7"/>
          <p:cNvSpPr/>
          <p:nvPr/>
        </p:nvSpPr>
        <p:spPr>
          <a:xfrm>
            <a:off x="6080753" y="2251775"/>
            <a:ext cx="548700" cy="457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3" name="Shape 803"/>
        <p:cNvGrpSpPr/>
        <p:nvPr/>
      </p:nvGrpSpPr>
      <p:grpSpPr>
        <a:xfrm>
          <a:off x="0" y="0"/>
          <a:ext cx="0" cy="0"/>
          <a:chOff x="0" y="0"/>
          <a:chExt cx="0" cy="0"/>
        </a:xfrm>
      </p:grpSpPr>
      <p:sp>
        <p:nvSpPr>
          <p:cNvPr id="804" name="Google Shape;804;p48"/>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How would I know if something's</a:t>
            </a:r>
            <a:br>
              <a:rPr lang="en"/>
            </a:br>
            <a:r>
              <a:rPr lang="en"/>
              <a:t>a </a:t>
            </a:r>
            <a:r>
              <a:rPr lang="en">
                <a:solidFill>
                  <a:srgbClr val="6191C2"/>
                </a:solidFill>
              </a:rPr>
              <a:t>block-level</a:t>
            </a:r>
            <a:r>
              <a:rPr lang="en"/>
              <a:t> element or an </a:t>
            </a:r>
            <a:r>
              <a:rPr lang="en">
                <a:solidFill>
                  <a:srgbClr val="6191C2"/>
                </a:solidFill>
              </a:rPr>
              <a:t>inline-level</a:t>
            </a:r>
            <a:r>
              <a:rPr lang="en"/>
              <a:t> element?</a:t>
            </a:r>
            <a:endParaRPr/>
          </a:p>
          <a:p>
            <a:pPr indent="0" lvl="0" marL="0" rtl="0" algn="ctr">
              <a:spcBef>
                <a:spcPts val="0"/>
              </a:spcBef>
              <a:spcAft>
                <a:spcPts val="0"/>
              </a:spcAft>
              <a:buNone/>
            </a:pPr>
            <a:r>
              <a:t/>
            </a:r>
            <a:endParaRPr/>
          </a:p>
          <a:p>
            <a:pPr indent="0" lvl="0" marL="0" rtl="0" algn="ctr">
              <a:spcBef>
                <a:spcPts val="0"/>
              </a:spcBef>
              <a:spcAft>
                <a:spcPts val="0"/>
              </a:spcAft>
              <a:buNone/>
            </a:pPr>
            <a:r>
              <a:rPr b="0" lang="en"/>
              <a:t>Go to the </a:t>
            </a:r>
            <a:r>
              <a:rPr lang="en"/>
              <a:t>web inspector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8" name="Shape 808"/>
        <p:cNvGrpSpPr/>
        <p:nvPr/>
      </p:nvGrpSpPr>
      <p:grpSpPr>
        <a:xfrm>
          <a:off x="0" y="0"/>
          <a:ext cx="0" cy="0"/>
          <a:chOff x="0" y="0"/>
          <a:chExt cx="0" cy="0"/>
        </a:xfrm>
      </p:grpSpPr>
      <p:sp>
        <p:nvSpPr>
          <p:cNvPr id="809" name="Google Shape;809;p49"/>
          <p:cNvSpPr txBox="1"/>
          <p:nvPr>
            <p:ph type="title"/>
          </p:nvPr>
        </p:nvSpPr>
        <p:spPr>
          <a:xfrm>
            <a:off x="502925" y="1035450"/>
            <a:ext cx="8138100" cy="3193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Display </a:t>
            </a:r>
            <a:r>
              <a:rPr lang="en"/>
              <a:t>Practice</a:t>
            </a:r>
            <a:endParaRPr/>
          </a:p>
          <a:p>
            <a:pPr indent="0" lvl="0" marL="0" rtl="0" algn="ctr">
              <a:spcBef>
                <a:spcPts val="0"/>
              </a:spcBef>
              <a:spcAft>
                <a:spcPts val="0"/>
              </a:spcAft>
              <a:buNone/>
            </a:pPr>
            <a:r>
              <a:rPr b="0" lang="en" sz="1800" u="sng">
                <a:hlinkClick r:id="rId3"/>
              </a:rPr>
              <a:t>https://tinyurl.com/wddisplay</a:t>
            </a:r>
            <a:r>
              <a:rPr b="0" lang="en" sz="1800"/>
              <a:t> </a:t>
            </a:r>
            <a:endParaRPr b="0"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9"/>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Picture frame analogy</a:t>
            </a:r>
            <a:endParaRPr/>
          </a:p>
        </p:txBody>
      </p:sp>
      <p:grpSp>
        <p:nvGrpSpPr>
          <p:cNvPr id="71" name="Google Shape;71;p19"/>
          <p:cNvGrpSpPr/>
          <p:nvPr/>
        </p:nvGrpSpPr>
        <p:grpSpPr>
          <a:xfrm>
            <a:off x="502925" y="457200"/>
            <a:ext cx="8140874" cy="3771650"/>
            <a:chOff x="502925" y="457200"/>
            <a:chExt cx="8140874" cy="3771650"/>
          </a:xfrm>
        </p:grpSpPr>
        <p:pic>
          <p:nvPicPr>
            <p:cNvPr id="72" name="Google Shape;72;p19"/>
            <p:cNvPicPr preferRelativeResize="0"/>
            <p:nvPr/>
          </p:nvPicPr>
          <p:blipFill rotWithShape="1">
            <a:blip r:embed="rId3">
              <a:alphaModFix/>
            </a:blip>
            <a:srcRect b="-9130" l="9522" r="7241" t="-9142"/>
            <a:stretch/>
          </p:blipFill>
          <p:spPr>
            <a:xfrm>
              <a:off x="3243425" y="457200"/>
              <a:ext cx="2654424" cy="3771650"/>
            </a:xfrm>
            <a:prstGeom prst="rect">
              <a:avLst/>
            </a:prstGeom>
            <a:noFill/>
            <a:ln>
              <a:noFill/>
            </a:ln>
          </p:spPr>
        </p:pic>
        <p:pic>
          <p:nvPicPr>
            <p:cNvPr id="73" name="Google Shape;73;p19"/>
            <p:cNvPicPr preferRelativeResize="0"/>
            <p:nvPr/>
          </p:nvPicPr>
          <p:blipFill rotWithShape="1">
            <a:blip r:embed="rId4">
              <a:alphaModFix/>
            </a:blip>
            <a:srcRect b="-10946" l="7358" r="8635" t="-8556"/>
            <a:stretch/>
          </p:blipFill>
          <p:spPr>
            <a:xfrm>
              <a:off x="502925" y="457200"/>
              <a:ext cx="2651700" cy="3771650"/>
            </a:xfrm>
            <a:prstGeom prst="rect">
              <a:avLst/>
            </a:prstGeom>
            <a:noFill/>
            <a:ln>
              <a:noFill/>
            </a:ln>
          </p:spPr>
        </p:pic>
        <p:pic>
          <p:nvPicPr>
            <p:cNvPr id="74" name="Google Shape;74;p19"/>
            <p:cNvPicPr preferRelativeResize="0"/>
            <p:nvPr/>
          </p:nvPicPr>
          <p:blipFill rotWithShape="1">
            <a:blip r:embed="rId5">
              <a:alphaModFix/>
            </a:blip>
            <a:srcRect b="-11020" l="7381" r="7965" t="-9287"/>
            <a:stretch/>
          </p:blipFill>
          <p:spPr>
            <a:xfrm>
              <a:off x="5989375" y="457200"/>
              <a:ext cx="2654424" cy="377165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grpSp>
        <p:nvGrpSpPr>
          <p:cNvPr id="79" name="Google Shape;79;p20"/>
          <p:cNvGrpSpPr/>
          <p:nvPr/>
        </p:nvGrpSpPr>
        <p:grpSpPr>
          <a:xfrm>
            <a:off x="696200" y="457200"/>
            <a:ext cx="5001254" cy="73200"/>
            <a:chOff x="696200" y="457200"/>
            <a:chExt cx="5001254" cy="73200"/>
          </a:xfrm>
        </p:grpSpPr>
        <p:sp>
          <p:nvSpPr>
            <p:cNvPr id="80" name="Google Shape;80;p20"/>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0"/>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0"/>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0"/>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0"/>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0"/>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0"/>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0"/>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0"/>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0"/>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0"/>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20"/>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Picture frame analogy</a:t>
            </a:r>
            <a:endParaRPr/>
          </a:p>
        </p:txBody>
      </p:sp>
      <p:grpSp>
        <p:nvGrpSpPr>
          <p:cNvPr id="92" name="Google Shape;92;p20"/>
          <p:cNvGrpSpPr/>
          <p:nvPr/>
        </p:nvGrpSpPr>
        <p:grpSpPr>
          <a:xfrm>
            <a:off x="6205675" y="915322"/>
            <a:ext cx="73200" cy="2825967"/>
            <a:chOff x="6510475" y="915322"/>
            <a:chExt cx="73200" cy="2825967"/>
          </a:xfrm>
        </p:grpSpPr>
        <p:sp>
          <p:nvSpPr>
            <p:cNvPr id="93" name="Google Shape;93;p20"/>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0"/>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0"/>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0"/>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0"/>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20"/>
          <p:cNvGrpSpPr/>
          <p:nvPr/>
        </p:nvGrpSpPr>
        <p:grpSpPr>
          <a:xfrm>
            <a:off x="502925" y="915325"/>
            <a:ext cx="5394924" cy="2822575"/>
            <a:chOff x="502925" y="915317"/>
            <a:chExt cx="5394924" cy="2822575"/>
          </a:xfrm>
        </p:grpSpPr>
        <p:pic>
          <p:nvPicPr>
            <p:cNvPr id="99" name="Google Shape;99;p20"/>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100" name="Google Shape;100;p20"/>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grpSp>
        <p:nvGrpSpPr>
          <p:cNvPr id="101" name="Google Shape;101;p20"/>
          <p:cNvGrpSpPr/>
          <p:nvPr/>
        </p:nvGrpSpPr>
        <p:grpSpPr>
          <a:xfrm>
            <a:off x="696200" y="4160500"/>
            <a:ext cx="5006660" cy="73200"/>
            <a:chOff x="696200" y="457200"/>
            <a:chExt cx="5006660" cy="73200"/>
          </a:xfrm>
        </p:grpSpPr>
        <p:sp>
          <p:nvSpPr>
            <p:cNvPr id="102" name="Google Shape;102;p20"/>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0"/>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0"/>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0"/>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 name="Google Shape;113;p20"/>
          <p:cNvGrpSpPr/>
          <p:nvPr/>
        </p:nvGrpSpPr>
        <p:grpSpPr>
          <a:xfrm>
            <a:off x="503050" y="915322"/>
            <a:ext cx="73200" cy="2825967"/>
            <a:chOff x="6510475" y="915322"/>
            <a:chExt cx="73200" cy="2825967"/>
          </a:xfrm>
        </p:grpSpPr>
        <p:sp>
          <p:nvSpPr>
            <p:cNvPr id="114" name="Google Shape;114;p20"/>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20"/>
          <p:cNvGrpSpPr/>
          <p:nvPr/>
        </p:nvGrpSpPr>
        <p:grpSpPr>
          <a:xfrm>
            <a:off x="503050" y="457200"/>
            <a:ext cx="5776319" cy="3771600"/>
            <a:chOff x="503050" y="457200"/>
            <a:chExt cx="5776319" cy="3771600"/>
          </a:xfrm>
        </p:grpSpPr>
        <p:cxnSp>
          <p:nvCxnSpPr>
            <p:cNvPr id="120" name="Google Shape;120;p20"/>
            <p:cNvCxnSpPr/>
            <p:nvPr/>
          </p:nvCxnSpPr>
          <p:spPr>
            <a:xfrm>
              <a:off x="3000925"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1" name="Google Shape;121;p20"/>
            <p:cNvCxnSpPr/>
            <p:nvPr/>
          </p:nvCxnSpPr>
          <p:spPr>
            <a:xfrm>
              <a:off x="339635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2" name="Google Shape;122;p20"/>
            <p:cNvCxnSpPr/>
            <p:nvPr/>
          </p:nvCxnSpPr>
          <p:spPr>
            <a:xfrm>
              <a:off x="54864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3" name="Google Shape;123;p20"/>
            <p:cNvCxnSpPr/>
            <p:nvPr/>
          </p:nvCxnSpPr>
          <p:spPr>
            <a:xfrm>
              <a:off x="5696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4" name="Google Shape;124;p20"/>
            <p:cNvCxnSpPr/>
            <p:nvPr/>
          </p:nvCxnSpPr>
          <p:spPr>
            <a:xfrm>
              <a:off x="27980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5" name="Google Shape;125;p20"/>
            <p:cNvCxnSpPr/>
            <p:nvPr/>
          </p:nvCxnSpPr>
          <p:spPr>
            <a:xfrm>
              <a:off x="696200"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6" name="Google Shape;126;p20"/>
            <p:cNvCxnSpPr/>
            <p:nvPr/>
          </p:nvCxnSpPr>
          <p:spPr>
            <a:xfrm>
              <a:off x="900329"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7" name="Google Shape;127;p20"/>
            <p:cNvCxnSpPr/>
            <p:nvPr/>
          </p:nvCxnSpPr>
          <p:spPr>
            <a:xfrm>
              <a:off x="112471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8" name="Google Shape;128;p20"/>
            <p:cNvCxnSpPr/>
            <p:nvPr/>
          </p:nvCxnSpPr>
          <p:spPr>
            <a:xfrm>
              <a:off x="25694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29" name="Google Shape;129;p20"/>
            <p:cNvCxnSpPr/>
            <p:nvPr/>
          </p:nvCxnSpPr>
          <p:spPr>
            <a:xfrm>
              <a:off x="526694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30" name="Google Shape;130;p20"/>
            <p:cNvCxnSpPr/>
            <p:nvPr/>
          </p:nvCxnSpPr>
          <p:spPr>
            <a:xfrm>
              <a:off x="3593592"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31" name="Google Shape;131;p20"/>
            <p:cNvCxnSpPr/>
            <p:nvPr/>
          </p:nvCxnSpPr>
          <p:spPr>
            <a:xfrm>
              <a:off x="3821964" y="457200"/>
              <a:ext cx="0" cy="3771600"/>
            </a:xfrm>
            <a:prstGeom prst="straightConnector1">
              <a:avLst/>
            </a:prstGeom>
            <a:noFill/>
            <a:ln cap="flat" cmpd="sng" w="19050">
              <a:solidFill>
                <a:srgbClr val="535353"/>
              </a:solidFill>
              <a:prstDash val="solid"/>
              <a:round/>
              <a:headEnd len="med" w="med" type="none"/>
              <a:tailEnd len="med" w="med" type="none"/>
            </a:ln>
          </p:spPr>
        </p:cxnSp>
        <p:cxnSp>
          <p:nvCxnSpPr>
            <p:cNvPr id="132" name="Google Shape;132;p20"/>
            <p:cNvCxnSpPr/>
            <p:nvPr/>
          </p:nvCxnSpPr>
          <p:spPr>
            <a:xfrm rot="10800000">
              <a:off x="3391150" y="-1775824"/>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133" name="Google Shape;133;p20"/>
            <p:cNvCxnSpPr/>
            <p:nvPr/>
          </p:nvCxnSpPr>
          <p:spPr>
            <a:xfrm rot="10800000">
              <a:off x="3391150" y="-1973550"/>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134" name="Google Shape;134;p20"/>
            <p:cNvCxnSpPr/>
            <p:nvPr/>
          </p:nvCxnSpPr>
          <p:spPr>
            <a:xfrm rot="10800000">
              <a:off x="3391269" y="65673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135" name="Google Shape;135;p20"/>
            <p:cNvCxnSpPr/>
            <p:nvPr/>
          </p:nvCxnSpPr>
          <p:spPr>
            <a:xfrm rot="10800000">
              <a:off x="3391269" y="427361"/>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136" name="Google Shape;136;p20"/>
            <p:cNvCxnSpPr/>
            <p:nvPr/>
          </p:nvCxnSpPr>
          <p:spPr>
            <a:xfrm rot="10800000">
              <a:off x="3391269" y="-1543782"/>
              <a:ext cx="0" cy="5776200"/>
            </a:xfrm>
            <a:prstGeom prst="straightConnector1">
              <a:avLst/>
            </a:prstGeom>
            <a:noFill/>
            <a:ln cap="flat" cmpd="sng" w="19050">
              <a:solidFill>
                <a:srgbClr val="535353"/>
              </a:solidFill>
              <a:prstDash val="solid"/>
              <a:round/>
              <a:headEnd len="med" w="med" type="none"/>
              <a:tailEnd len="med" w="med" type="none"/>
            </a:ln>
          </p:spPr>
        </p:cxnSp>
        <p:cxnSp>
          <p:nvCxnSpPr>
            <p:cNvPr id="137" name="Google Shape;137;p20"/>
            <p:cNvCxnSpPr/>
            <p:nvPr/>
          </p:nvCxnSpPr>
          <p:spPr>
            <a:xfrm rot="10800000">
              <a:off x="3391150" y="861090"/>
              <a:ext cx="0" cy="5776200"/>
            </a:xfrm>
            <a:prstGeom prst="straightConnector1">
              <a:avLst/>
            </a:prstGeom>
            <a:noFill/>
            <a:ln cap="flat" cmpd="sng" w="19050">
              <a:solidFill>
                <a:srgbClr val="535353"/>
              </a:solidFill>
              <a:prstDash val="solid"/>
              <a:round/>
              <a:headEnd len="med" w="med" type="none"/>
              <a:tailEnd len="med" w="med" type="none"/>
            </a:ln>
          </p:spPr>
        </p:cxnSp>
      </p:grpSp>
      <p:sp>
        <p:nvSpPr>
          <p:cNvPr id="138" name="Google Shape;138;p20"/>
          <p:cNvSpPr txBox="1"/>
          <p:nvPr/>
        </p:nvSpPr>
        <p:spPr>
          <a:xfrm>
            <a:off x="2716075" y="152100"/>
            <a:ext cx="966900" cy="228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a:solidFill>
                  <a:srgbClr val="F6B26B"/>
                </a:solidFill>
                <a:latin typeface="Roboto Mono"/>
                <a:ea typeface="Roboto Mono"/>
                <a:cs typeface="Roboto Mono"/>
                <a:sym typeface="Roboto Mono"/>
              </a:rPr>
              <a:t>margin</a:t>
            </a:r>
            <a:endParaRPr b="1">
              <a:solidFill>
                <a:srgbClr val="F6B26B"/>
              </a:solidFill>
              <a:latin typeface="Roboto Mono"/>
              <a:ea typeface="Roboto Mono"/>
              <a:cs typeface="Roboto Mono"/>
              <a:sym typeface="Roboto Mono"/>
            </a:endParaRPr>
          </a:p>
        </p:txBody>
      </p:sp>
      <p:sp>
        <p:nvSpPr>
          <p:cNvPr id="139" name="Google Shape;139;p20"/>
          <p:cNvSpPr txBox="1"/>
          <p:nvPr/>
        </p:nvSpPr>
        <p:spPr>
          <a:xfrm>
            <a:off x="6827525" y="914250"/>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140" name="Google Shape;140;p20"/>
          <p:cNvSpPr txBox="1"/>
          <p:nvPr/>
        </p:nvSpPr>
        <p:spPr>
          <a:xfrm>
            <a:off x="6827525" y="1112125"/>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141" name="Google Shape;141;p20"/>
          <p:cNvSpPr txBox="1"/>
          <p:nvPr/>
        </p:nvSpPr>
        <p:spPr>
          <a:xfrm>
            <a:off x="6827525" y="35354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FFD966"/>
                </a:solidFill>
                <a:latin typeface="Roboto Mono"/>
                <a:ea typeface="Roboto Mono"/>
                <a:cs typeface="Roboto Mono"/>
                <a:sym typeface="Roboto Mono"/>
              </a:rPr>
              <a:t>border</a:t>
            </a:r>
            <a:endParaRPr b="1">
              <a:solidFill>
                <a:srgbClr val="FFD966"/>
              </a:solidFill>
              <a:latin typeface="Roboto Mono"/>
              <a:ea typeface="Roboto Mono"/>
              <a:cs typeface="Roboto Mono"/>
              <a:sym typeface="Roboto Mono"/>
            </a:endParaRPr>
          </a:p>
        </p:txBody>
      </p:sp>
      <p:sp>
        <p:nvSpPr>
          <p:cNvPr id="142" name="Google Shape;142;p20"/>
          <p:cNvSpPr txBox="1"/>
          <p:nvPr/>
        </p:nvSpPr>
        <p:spPr>
          <a:xfrm>
            <a:off x="6827525" y="3306552"/>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6D9EEB"/>
                </a:solidFill>
                <a:latin typeface="Roboto Mono"/>
                <a:ea typeface="Roboto Mono"/>
                <a:cs typeface="Roboto Mono"/>
                <a:sym typeface="Roboto Mono"/>
              </a:rPr>
              <a:t>padding</a:t>
            </a:r>
            <a:endParaRPr b="1">
              <a:solidFill>
                <a:srgbClr val="6D9EEB"/>
              </a:solidFill>
              <a:latin typeface="Roboto Mono"/>
              <a:ea typeface="Roboto Mono"/>
              <a:cs typeface="Roboto Mono"/>
              <a:sym typeface="Roboto Mono"/>
            </a:endParaRPr>
          </a:p>
        </p:txBody>
      </p:sp>
      <p:sp>
        <p:nvSpPr>
          <p:cNvPr id="143" name="Google Shape;143;p20"/>
          <p:cNvSpPr txBox="1"/>
          <p:nvPr/>
        </p:nvSpPr>
        <p:spPr>
          <a:xfrm>
            <a:off x="6827525" y="2209338"/>
            <a:ext cx="966900" cy="22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a:solidFill>
                  <a:srgbClr val="93C47D"/>
                </a:solidFill>
                <a:latin typeface="Roboto Mono"/>
                <a:ea typeface="Roboto Mono"/>
                <a:cs typeface="Roboto Mono"/>
                <a:sym typeface="Roboto Mono"/>
              </a:rPr>
              <a:t>content</a:t>
            </a:r>
            <a:endParaRPr b="1">
              <a:solidFill>
                <a:srgbClr val="93C47D"/>
              </a:solidFill>
              <a:latin typeface="Roboto Mono"/>
              <a:ea typeface="Roboto Mono"/>
              <a:cs typeface="Roboto Mono"/>
              <a:sym typeface="Roboto Mon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grpSp>
        <p:nvGrpSpPr>
          <p:cNvPr id="148" name="Google Shape;148;p21"/>
          <p:cNvGrpSpPr/>
          <p:nvPr/>
        </p:nvGrpSpPr>
        <p:grpSpPr>
          <a:xfrm>
            <a:off x="696200" y="457200"/>
            <a:ext cx="5001254" cy="73200"/>
            <a:chOff x="696200" y="457200"/>
            <a:chExt cx="5001254" cy="73200"/>
          </a:xfrm>
        </p:grpSpPr>
        <p:sp>
          <p:nvSpPr>
            <p:cNvPr id="149" name="Google Shape;149;p21"/>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21"/>
          <p:cNvSpPr txBox="1"/>
          <p:nvPr>
            <p:ph idx="1" type="body"/>
          </p:nvPr>
        </p:nvSpPr>
        <p:spPr>
          <a:xfrm>
            <a:off x="6675125" y="1028700"/>
            <a:ext cx="2011800" cy="32004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
              <a:t>The picture itself</a:t>
            </a:r>
            <a:endParaRPr/>
          </a:p>
        </p:txBody>
      </p:sp>
      <p:sp>
        <p:nvSpPr>
          <p:cNvPr id="161" name="Google Shape;161;p21"/>
          <p:cNvSpPr txBox="1"/>
          <p:nvPr>
            <p:ph type="title"/>
          </p:nvPr>
        </p:nvSpPr>
        <p:spPr>
          <a:xfrm>
            <a:off x="6675256" y="457200"/>
            <a:ext cx="20118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93C47D"/>
                </a:solidFill>
                <a:latin typeface="Roboto Mono"/>
                <a:ea typeface="Roboto Mono"/>
                <a:cs typeface="Roboto Mono"/>
                <a:sym typeface="Roboto Mono"/>
              </a:rPr>
              <a:t>content</a:t>
            </a:r>
            <a:endParaRPr>
              <a:solidFill>
                <a:srgbClr val="93C47D"/>
              </a:solidFill>
              <a:latin typeface="Roboto Mono"/>
              <a:ea typeface="Roboto Mono"/>
              <a:cs typeface="Roboto Mono"/>
              <a:sym typeface="Roboto Mono"/>
            </a:endParaRPr>
          </a:p>
        </p:txBody>
      </p:sp>
      <p:sp>
        <p:nvSpPr>
          <p:cNvPr id="162" name="Google Shape;162;p21"/>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t>Picture frame analogy</a:t>
            </a:r>
            <a:endParaRPr sz="1200"/>
          </a:p>
        </p:txBody>
      </p:sp>
      <p:grpSp>
        <p:nvGrpSpPr>
          <p:cNvPr id="163" name="Google Shape;163;p21"/>
          <p:cNvGrpSpPr/>
          <p:nvPr/>
        </p:nvGrpSpPr>
        <p:grpSpPr>
          <a:xfrm>
            <a:off x="6205675" y="915322"/>
            <a:ext cx="73200" cy="2825967"/>
            <a:chOff x="6510475" y="915322"/>
            <a:chExt cx="73200" cy="2825967"/>
          </a:xfrm>
        </p:grpSpPr>
        <p:sp>
          <p:nvSpPr>
            <p:cNvPr id="164" name="Google Shape;164;p21"/>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21"/>
          <p:cNvGrpSpPr/>
          <p:nvPr/>
        </p:nvGrpSpPr>
        <p:grpSpPr>
          <a:xfrm>
            <a:off x="502925" y="915325"/>
            <a:ext cx="5394924" cy="2822575"/>
            <a:chOff x="502925" y="915317"/>
            <a:chExt cx="5394924" cy="2822575"/>
          </a:xfrm>
        </p:grpSpPr>
        <p:pic>
          <p:nvPicPr>
            <p:cNvPr id="170" name="Google Shape;170;p21"/>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171" name="Google Shape;171;p21"/>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grpSp>
        <p:nvGrpSpPr>
          <p:cNvPr id="172" name="Google Shape;172;p21"/>
          <p:cNvGrpSpPr/>
          <p:nvPr/>
        </p:nvGrpSpPr>
        <p:grpSpPr>
          <a:xfrm>
            <a:off x="696200" y="4160500"/>
            <a:ext cx="5006660" cy="73200"/>
            <a:chOff x="696200" y="457200"/>
            <a:chExt cx="5006660" cy="73200"/>
          </a:xfrm>
        </p:grpSpPr>
        <p:sp>
          <p:nvSpPr>
            <p:cNvPr id="173" name="Google Shape;173;p21"/>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21"/>
          <p:cNvGrpSpPr/>
          <p:nvPr/>
        </p:nvGrpSpPr>
        <p:grpSpPr>
          <a:xfrm>
            <a:off x="503050" y="915322"/>
            <a:ext cx="73200" cy="2825967"/>
            <a:chOff x="6510475" y="915322"/>
            <a:chExt cx="73200" cy="2825967"/>
          </a:xfrm>
        </p:grpSpPr>
        <p:sp>
          <p:nvSpPr>
            <p:cNvPr id="185" name="Google Shape;185;p21"/>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21"/>
          <p:cNvSpPr/>
          <p:nvPr/>
        </p:nvSpPr>
        <p:spPr>
          <a:xfrm>
            <a:off x="3822192" y="1344168"/>
            <a:ext cx="1445700" cy="1975200"/>
          </a:xfrm>
          <a:prstGeom prst="rect">
            <a:avLst/>
          </a:prstGeom>
          <a:solidFill>
            <a:srgbClr val="93C47D">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1124712" y="1344168"/>
            <a:ext cx="1444800" cy="1975200"/>
          </a:xfrm>
          <a:prstGeom prst="rect">
            <a:avLst/>
          </a:prstGeom>
          <a:solidFill>
            <a:srgbClr val="93C47D">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21"/>
          <p:cNvGrpSpPr/>
          <p:nvPr/>
        </p:nvGrpSpPr>
        <p:grpSpPr>
          <a:xfrm>
            <a:off x="503169" y="457200"/>
            <a:ext cx="5776200" cy="3771600"/>
            <a:chOff x="503169" y="457200"/>
            <a:chExt cx="5776200" cy="3771600"/>
          </a:xfrm>
        </p:grpSpPr>
        <p:cxnSp>
          <p:nvCxnSpPr>
            <p:cNvPr id="193" name="Google Shape;193;p21"/>
            <p:cNvCxnSpPr/>
            <p:nvPr/>
          </p:nvCxnSpPr>
          <p:spPr>
            <a:xfrm>
              <a:off x="1124712" y="457200"/>
              <a:ext cx="0" cy="3771600"/>
            </a:xfrm>
            <a:prstGeom prst="straightConnector1">
              <a:avLst/>
            </a:prstGeom>
            <a:noFill/>
            <a:ln cap="flat" cmpd="sng" w="19050">
              <a:solidFill>
                <a:srgbClr val="93C47D"/>
              </a:solidFill>
              <a:prstDash val="solid"/>
              <a:round/>
              <a:headEnd len="med" w="med" type="none"/>
              <a:tailEnd len="med" w="med" type="none"/>
            </a:ln>
          </p:spPr>
        </p:cxnSp>
        <p:cxnSp>
          <p:nvCxnSpPr>
            <p:cNvPr id="194" name="Google Shape;194;p21"/>
            <p:cNvCxnSpPr/>
            <p:nvPr/>
          </p:nvCxnSpPr>
          <p:spPr>
            <a:xfrm>
              <a:off x="2569464" y="457200"/>
              <a:ext cx="0" cy="3771600"/>
            </a:xfrm>
            <a:prstGeom prst="straightConnector1">
              <a:avLst/>
            </a:prstGeom>
            <a:noFill/>
            <a:ln cap="flat" cmpd="sng" w="19050">
              <a:solidFill>
                <a:srgbClr val="93C47D"/>
              </a:solidFill>
              <a:prstDash val="solid"/>
              <a:round/>
              <a:headEnd len="med" w="med" type="none"/>
              <a:tailEnd len="med" w="med" type="none"/>
            </a:ln>
          </p:spPr>
        </p:cxnSp>
        <p:cxnSp>
          <p:nvCxnSpPr>
            <p:cNvPr id="195" name="Google Shape;195;p21"/>
            <p:cNvCxnSpPr/>
            <p:nvPr/>
          </p:nvCxnSpPr>
          <p:spPr>
            <a:xfrm>
              <a:off x="5266944" y="457200"/>
              <a:ext cx="0" cy="3771600"/>
            </a:xfrm>
            <a:prstGeom prst="straightConnector1">
              <a:avLst/>
            </a:prstGeom>
            <a:noFill/>
            <a:ln cap="flat" cmpd="sng" w="19050">
              <a:solidFill>
                <a:srgbClr val="93C47D"/>
              </a:solidFill>
              <a:prstDash val="solid"/>
              <a:round/>
              <a:headEnd len="med" w="med" type="none"/>
              <a:tailEnd len="med" w="med" type="none"/>
            </a:ln>
          </p:spPr>
        </p:cxnSp>
        <p:cxnSp>
          <p:nvCxnSpPr>
            <p:cNvPr id="196" name="Google Shape;196;p21"/>
            <p:cNvCxnSpPr/>
            <p:nvPr/>
          </p:nvCxnSpPr>
          <p:spPr>
            <a:xfrm>
              <a:off x="3821964" y="457200"/>
              <a:ext cx="0" cy="3771600"/>
            </a:xfrm>
            <a:prstGeom prst="straightConnector1">
              <a:avLst/>
            </a:prstGeom>
            <a:noFill/>
            <a:ln cap="flat" cmpd="sng" w="19050">
              <a:solidFill>
                <a:srgbClr val="93C47D"/>
              </a:solidFill>
              <a:prstDash val="solid"/>
              <a:round/>
              <a:headEnd len="med" w="med" type="none"/>
              <a:tailEnd len="med" w="med" type="none"/>
            </a:ln>
          </p:spPr>
        </p:cxnSp>
        <p:cxnSp>
          <p:nvCxnSpPr>
            <p:cNvPr id="197" name="Google Shape;197;p21"/>
            <p:cNvCxnSpPr/>
            <p:nvPr/>
          </p:nvCxnSpPr>
          <p:spPr>
            <a:xfrm rot="10800000">
              <a:off x="3391269" y="427361"/>
              <a:ext cx="0" cy="5776200"/>
            </a:xfrm>
            <a:prstGeom prst="straightConnector1">
              <a:avLst/>
            </a:prstGeom>
            <a:noFill/>
            <a:ln cap="flat" cmpd="sng" w="19050">
              <a:solidFill>
                <a:srgbClr val="93C47D"/>
              </a:solidFill>
              <a:prstDash val="solid"/>
              <a:round/>
              <a:headEnd len="med" w="med" type="none"/>
              <a:tailEnd len="med" w="med" type="none"/>
            </a:ln>
          </p:spPr>
        </p:cxnSp>
        <p:cxnSp>
          <p:nvCxnSpPr>
            <p:cNvPr id="198" name="Google Shape;198;p21"/>
            <p:cNvCxnSpPr/>
            <p:nvPr/>
          </p:nvCxnSpPr>
          <p:spPr>
            <a:xfrm rot="10800000">
              <a:off x="3391269" y="-1543782"/>
              <a:ext cx="0" cy="5776200"/>
            </a:xfrm>
            <a:prstGeom prst="straightConnector1">
              <a:avLst/>
            </a:prstGeom>
            <a:noFill/>
            <a:ln cap="flat" cmpd="sng" w="19050">
              <a:solidFill>
                <a:srgbClr val="93C47D"/>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2"/>
          <p:cNvSpPr txBox="1"/>
          <p:nvPr>
            <p:ph idx="1" type="body"/>
          </p:nvPr>
        </p:nvSpPr>
        <p:spPr>
          <a:xfrm>
            <a:off x="6675125" y="1028700"/>
            <a:ext cx="2011800" cy="32004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
              <a:t>Space between the picture and the picture frame</a:t>
            </a:r>
            <a:endParaRPr/>
          </a:p>
        </p:txBody>
      </p:sp>
      <p:sp>
        <p:nvSpPr>
          <p:cNvPr id="204" name="Google Shape;204;p22"/>
          <p:cNvSpPr txBox="1"/>
          <p:nvPr>
            <p:ph type="title"/>
          </p:nvPr>
        </p:nvSpPr>
        <p:spPr>
          <a:xfrm>
            <a:off x="6675256" y="457200"/>
            <a:ext cx="20118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6D9EEB"/>
                </a:solidFill>
                <a:latin typeface="Roboto Mono"/>
                <a:ea typeface="Roboto Mono"/>
                <a:cs typeface="Roboto Mono"/>
                <a:sym typeface="Roboto Mono"/>
              </a:rPr>
              <a:t>padding</a:t>
            </a:r>
            <a:endParaRPr>
              <a:solidFill>
                <a:srgbClr val="6D9EEB"/>
              </a:solidFill>
              <a:latin typeface="Roboto Mono"/>
              <a:ea typeface="Roboto Mono"/>
              <a:cs typeface="Roboto Mono"/>
              <a:sym typeface="Roboto Mono"/>
            </a:endParaRPr>
          </a:p>
        </p:txBody>
      </p:sp>
      <p:sp>
        <p:nvSpPr>
          <p:cNvPr id="205" name="Google Shape;205;p22"/>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t>Picture frame analogy</a:t>
            </a:r>
            <a:endParaRPr sz="1200"/>
          </a:p>
        </p:txBody>
      </p:sp>
      <p:grpSp>
        <p:nvGrpSpPr>
          <p:cNvPr id="206" name="Google Shape;206;p22"/>
          <p:cNvGrpSpPr/>
          <p:nvPr/>
        </p:nvGrpSpPr>
        <p:grpSpPr>
          <a:xfrm>
            <a:off x="6205675" y="915322"/>
            <a:ext cx="73200" cy="2825967"/>
            <a:chOff x="6510475" y="915322"/>
            <a:chExt cx="73200" cy="2825967"/>
          </a:xfrm>
        </p:grpSpPr>
        <p:sp>
          <p:nvSpPr>
            <p:cNvPr id="207" name="Google Shape;207;p22"/>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22"/>
          <p:cNvGrpSpPr/>
          <p:nvPr/>
        </p:nvGrpSpPr>
        <p:grpSpPr>
          <a:xfrm>
            <a:off x="696200" y="457200"/>
            <a:ext cx="5001254" cy="73200"/>
            <a:chOff x="696200" y="457200"/>
            <a:chExt cx="5001254" cy="73200"/>
          </a:xfrm>
        </p:grpSpPr>
        <p:sp>
          <p:nvSpPr>
            <p:cNvPr id="213" name="Google Shape;213;p22"/>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22"/>
          <p:cNvGrpSpPr/>
          <p:nvPr/>
        </p:nvGrpSpPr>
        <p:grpSpPr>
          <a:xfrm>
            <a:off x="502925" y="915325"/>
            <a:ext cx="5394924" cy="2822575"/>
            <a:chOff x="502925" y="915317"/>
            <a:chExt cx="5394924" cy="2822575"/>
          </a:xfrm>
        </p:grpSpPr>
        <p:pic>
          <p:nvPicPr>
            <p:cNvPr id="225" name="Google Shape;225;p22"/>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226" name="Google Shape;226;p22"/>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grpSp>
        <p:nvGrpSpPr>
          <p:cNvPr id="227" name="Google Shape;227;p22"/>
          <p:cNvGrpSpPr/>
          <p:nvPr/>
        </p:nvGrpSpPr>
        <p:grpSpPr>
          <a:xfrm>
            <a:off x="696200" y="4160500"/>
            <a:ext cx="5006660" cy="73200"/>
            <a:chOff x="696200" y="457200"/>
            <a:chExt cx="5006660" cy="73200"/>
          </a:xfrm>
        </p:grpSpPr>
        <p:sp>
          <p:nvSpPr>
            <p:cNvPr id="228" name="Google Shape;228;p22"/>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2"/>
          <p:cNvGrpSpPr/>
          <p:nvPr/>
        </p:nvGrpSpPr>
        <p:grpSpPr>
          <a:xfrm>
            <a:off x="503050" y="915322"/>
            <a:ext cx="73200" cy="2825967"/>
            <a:chOff x="6510475" y="915322"/>
            <a:chExt cx="73200" cy="2825967"/>
          </a:xfrm>
        </p:grpSpPr>
        <p:sp>
          <p:nvSpPr>
            <p:cNvPr id="240" name="Google Shape;240;p22"/>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2"/>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22"/>
          <p:cNvSpPr/>
          <p:nvPr/>
        </p:nvSpPr>
        <p:spPr>
          <a:xfrm>
            <a:off x="896112" y="1111375"/>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2569464"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3593592"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5268561" y="1115568"/>
            <a:ext cx="228600" cy="24357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1124712" y="1115568"/>
            <a:ext cx="1444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3822192" y="1115568"/>
            <a:ext cx="1441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1124712" y="3315550"/>
            <a:ext cx="1444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3822192" y="3315550"/>
            <a:ext cx="1441800" cy="228900"/>
          </a:xfrm>
          <a:prstGeom prst="rect">
            <a:avLst/>
          </a:prstGeom>
          <a:solidFill>
            <a:srgbClr val="6D9EE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22"/>
          <p:cNvGrpSpPr/>
          <p:nvPr/>
        </p:nvGrpSpPr>
        <p:grpSpPr>
          <a:xfrm>
            <a:off x="503050" y="457200"/>
            <a:ext cx="5776319" cy="3771600"/>
            <a:chOff x="503050" y="457200"/>
            <a:chExt cx="5776319" cy="3771600"/>
          </a:xfrm>
        </p:grpSpPr>
        <p:cxnSp>
          <p:nvCxnSpPr>
            <p:cNvPr id="254" name="Google Shape;254;p22"/>
            <p:cNvCxnSpPr/>
            <p:nvPr/>
          </p:nvCxnSpPr>
          <p:spPr>
            <a:xfrm>
              <a:off x="5486400"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55" name="Google Shape;255;p22"/>
            <p:cNvCxnSpPr/>
            <p:nvPr/>
          </p:nvCxnSpPr>
          <p:spPr>
            <a:xfrm>
              <a:off x="2798064"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56" name="Google Shape;256;p22"/>
            <p:cNvCxnSpPr/>
            <p:nvPr/>
          </p:nvCxnSpPr>
          <p:spPr>
            <a:xfrm>
              <a:off x="900329"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57" name="Google Shape;257;p22"/>
            <p:cNvCxnSpPr/>
            <p:nvPr/>
          </p:nvCxnSpPr>
          <p:spPr>
            <a:xfrm>
              <a:off x="1124712"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58" name="Google Shape;258;p22"/>
            <p:cNvCxnSpPr/>
            <p:nvPr/>
          </p:nvCxnSpPr>
          <p:spPr>
            <a:xfrm>
              <a:off x="2569464"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59" name="Google Shape;259;p22"/>
            <p:cNvCxnSpPr/>
            <p:nvPr/>
          </p:nvCxnSpPr>
          <p:spPr>
            <a:xfrm>
              <a:off x="5266944"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60" name="Google Shape;260;p22"/>
            <p:cNvCxnSpPr/>
            <p:nvPr/>
          </p:nvCxnSpPr>
          <p:spPr>
            <a:xfrm>
              <a:off x="3593592"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61" name="Google Shape;261;p22"/>
            <p:cNvCxnSpPr/>
            <p:nvPr/>
          </p:nvCxnSpPr>
          <p:spPr>
            <a:xfrm>
              <a:off x="3821964" y="457200"/>
              <a:ext cx="0" cy="3771600"/>
            </a:xfrm>
            <a:prstGeom prst="straightConnector1">
              <a:avLst/>
            </a:prstGeom>
            <a:noFill/>
            <a:ln cap="flat" cmpd="sng" w="19050">
              <a:solidFill>
                <a:srgbClr val="6D9EEB"/>
              </a:solidFill>
              <a:prstDash val="solid"/>
              <a:round/>
              <a:headEnd len="med" w="med" type="none"/>
              <a:tailEnd len="med" w="med" type="none"/>
            </a:ln>
          </p:spPr>
        </p:cxnSp>
        <p:cxnSp>
          <p:nvCxnSpPr>
            <p:cNvPr id="262" name="Google Shape;262;p22"/>
            <p:cNvCxnSpPr/>
            <p:nvPr/>
          </p:nvCxnSpPr>
          <p:spPr>
            <a:xfrm rot="10800000">
              <a:off x="3391150" y="-1775824"/>
              <a:ext cx="0" cy="5776200"/>
            </a:xfrm>
            <a:prstGeom prst="straightConnector1">
              <a:avLst/>
            </a:prstGeom>
            <a:noFill/>
            <a:ln cap="flat" cmpd="sng" w="19050">
              <a:solidFill>
                <a:srgbClr val="6D9EEB"/>
              </a:solidFill>
              <a:prstDash val="solid"/>
              <a:round/>
              <a:headEnd len="med" w="med" type="none"/>
              <a:tailEnd len="med" w="med" type="none"/>
            </a:ln>
          </p:spPr>
        </p:cxnSp>
        <p:cxnSp>
          <p:nvCxnSpPr>
            <p:cNvPr id="263" name="Google Shape;263;p22"/>
            <p:cNvCxnSpPr/>
            <p:nvPr/>
          </p:nvCxnSpPr>
          <p:spPr>
            <a:xfrm rot="10800000">
              <a:off x="3391269" y="656731"/>
              <a:ext cx="0" cy="5776200"/>
            </a:xfrm>
            <a:prstGeom prst="straightConnector1">
              <a:avLst/>
            </a:prstGeom>
            <a:noFill/>
            <a:ln cap="flat" cmpd="sng" w="19050">
              <a:solidFill>
                <a:srgbClr val="6D9EEB"/>
              </a:solidFill>
              <a:prstDash val="solid"/>
              <a:round/>
              <a:headEnd len="med" w="med" type="none"/>
              <a:tailEnd len="med" w="med" type="none"/>
            </a:ln>
          </p:spPr>
        </p:cxnSp>
        <p:cxnSp>
          <p:nvCxnSpPr>
            <p:cNvPr id="264" name="Google Shape;264;p22"/>
            <p:cNvCxnSpPr/>
            <p:nvPr/>
          </p:nvCxnSpPr>
          <p:spPr>
            <a:xfrm rot="10800000">
              <a:off x="3391269" y="427361"/>
              <a:ext cx="0" cy="5776200"/>
            </a:xfrm>
            <a:prstGeom prst="straightConnector1">
              <a:avLst/>
            </a:prstGeom>
            <a:noFill/>
            <a:ln cap="flat" cmpd="sng" w="19050">
              <a:solidFill>
                <a:srgbClr val="6D9EEB"/>
              </a:solidFill>
              <a:prstDash val="solid"/>
              <a:round/>
              <a:headEnd len="med" w="med" type="none"/>
              <a:tailEnd len="med" w="med" type="none"/>
            </a:ln>
          </p:spPr>
        </p:cxnSp>
        <p:cxnSp>
          <p:nvCxnSpPr>
            <p:cNvPr id="265" name="Google Shape;265;p22"/>
            <p:cNvCxnSpPr/>
            <p:nvPr/>
          </p:nvCxnSpPr>
          <p:spPr>
            <a:xfrm rot="10800000">
              <a:off x="3391269" y="-1543782"/>
              <a:ext cx="0" cy="5776200"/>
            </a:xfrm>
            <a:prstGeom prst="straightConnector1">
              <a:avLst/>
            </a:prstGeom>
            <a:noFill/>
            <a:ln cap="flat" cmpd="sng" w="19050">
              <a:solidFill>
                <a:srgbClr val="6D9EEB"/>
              </a:solidFill>
              <a:prstDash val="solid"/>
              <a:round/>
              <a:headEnd len="med" w="med" type="none"/>
              <a:tailEnd len="med" w="med"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grpSp>
        <p:nvGrpSpPr>
          <p:cNvPr id="270" name="Google Shape;270;p23"/>
          <p:cNvGrpSpPr/>
          <p:nvPr/>
        </p:nvGrpSpPr>
        <p:grpSpPr>
          <a:xfrm>
            <a:off x="696200" y="457200"/>
            <a:ext cx="5001254" cy="73200"/>
            <a:chOff x="696200" y="457200"/>
            <a:chExt cx="5001254" cy="73200"/>
          </a:xfrm>
        </p:grpSpPr>
        <p:sp>
          <p:nvSpPr>
            <p:cNvPr id="271" name="Google Shape;271;p23"/>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3"/>
          <p:cNvSpPr txBox="1"/>
          <p:nvPr>
            <p:ph idx="1" type="body"/>
          </p:nvPr>
        </p:nvSpPr>
        <p:spPr>
          <a:xfrm>
            <a:off x="6675125" y="1028700"/>
            <a:ext cx="2011800" cy="32004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
              <a:t>The picture frame</a:t>
            </a:r>
            <a:endParaRPr/>
          </a:p>
        </p:txBody>
      </p:sp>
      <p:sp>
        <p:nvSpPr>
          <p:cNvPr id="283" name="Google Shape;283;p23"/>
          <p:cNvSpPr txBox="1"/>
          <p:nvPr>
            <p:ph type="title"/>
          </p:nvPr>
        </p:nvSpPr>
        <p:spPr>
          <a:xfrm>
            <a:off x="6675256" y="457200"/>
            <a:ext cx="20118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FFD966"/>
                </a:solidFill>
                <a:latin typeface="Roboto Mono"/>
                <a:ea typeface="Roboto Mono"/>
                <a:cs typeface="Roboto Mono"/>
                <a:sym typeface="Roboto Mono"/>
              </a:rPr>
              <a:t>border</a:t>
            </a:r>
            <a:endParaRPr>
              <a:solidFill>
                <a:srgbClr val="FFD966"/>
              </a:solidFill>
              <a:latin typeface="Roboto Mono"/>
              <a:ea typeface="Roboto Mono"/>
              <a:cs typeface="Roboto Mono"/>
              <a:sym typeface="Roboto Mono"/>
            </a:endParaRPr>
          </a:p>
        </p:txBody>
      </p:sp>
      <p:sp>
        <p:nvSpPr>
          <p:cNvPr id="284" name="Google Shape;284;p23"/>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t>Picture frame analogy</a:t>
            </a:r>
            <a:endParaRPr sz="1200"/>
          </a:p>
        </p:txBody>
      </p:sp>
      <p:grpSp>
        <p:nvGrpSpPr>
          <p:cNvPr id="285" name="Google Shape;285;p23"/>
          <p:cNvGrpSpPr/>
          <p:nvPr/>
        </p:nvGrpSpPr>
        <p:grpSpPr>
          <a:xfrm>
            <a:off x="6205675" y="915322"/>
            <a:ext cx="73200" cy="2825967"/>
            <a:chOff x="6510475" y="915322"/>
            <a:chExt cx="73200" cy="2825967"/>
          </a:xfrm>
        </p:grpSpPr>
        <p:sp>
          <p:nvSpPr>
            <p:cNvPr id="286" name="Google Shape;286;p23"/>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23"/>
          <p:cNvGrpSpPr/>
          <p:nvPr/>
        </p:nvGrpSpPr>
        <p:grpSpPr>
          <a:xfrm>
            <a:off x="502925" y="915325"/>
            <a:ext cx="5394924" cy="2822575"/>
            <a:chOff x="502925" y="915317"/>
            <a:chExt cx="5394924" cy="2822575"/>
          </a:xfrm>
        </p:grpSpPr>
        <p:pic>
          <p:nvPicPr>
            <p:cNvPr id="292" name="Google Shape;292;p23"/>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293" name="Google Shape;293;p23"/>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sp>
        <p:nvSpPr>
          <p:cNvPr id="294" name="Google Shape;294;p23"/>
          <p:cNvSpPr/>
          <p:nvPr/>
        </p:nvSpPr>
        <p:spPr>
          <a:xfrm>
            <a:off x="2795120" y="914400"/>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3396344" y="914400"/>
            <a:ext cx="201300" cy="28206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694525" y="914400"/>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5502525" y="916265"/>
            <a:ext cx="201300" cy="28254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3597650" y="91532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3597650" y="354467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23"/>
          <p:cNvGrpSpPr/>
          <p:nvPr/>
        </p:nvGrpSpPr>
        <p:grpSpPr>
          <a:xfrm>
            <a:off x="696200" y="4160500"/>
            <a:ext cx="5006660" cy="73200"/>
            <a:chOff x="696200" y="457200"/>
            <a:chExt cx="5006660" cy="73200"/>
          </a:xfrm>
        </p:grpSpPr>
        <p:sp>
          <p:nvSpPr>
            <p:cNvPr id="301" name="Google Shape;301;p23"/>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23"/>
          <p:cNvGrpSpPr/>
          <p:nvPr/>
        </p:nvGrpSpPr>
        <p:grpSpPr>
          <a:xfrm>
            <a:off x="503050" y="915322"/>
            <a:ext cx="73200" cy="2825967"/>
            <a:chOff x="6510475" y="915322"/>
            <a:chExt cx="73200" cy="2825967"/>
          </a:xfrm>
        </p:grpSpPr>
        <p:sp>
          <p:nvSpPr>
            <p:cNvPr id="313" name="Google Shape;313;p23"/>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 name="Google Shape;318;p23"/>
          <p:cNvSpPr/>
          <p:nvPr/>
        </p:nvSpPr>
        <p:spPr>
          <a:xfrm>
            <a:off x="895825" y="91162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895825" y="3540975"/>
            <a:ext cx="1905000" cy="196800"/>
          </a:xfrm>
          <a:prstGeom prst="rect">
            <a:avLst/>
          </a:prstGeom>
          <a:solidFill>
            <a:srgbClr val="FFD966">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23"/>
          <p:cNvGrpSpPr/>
          <p:nvPr/>
        </p:nvGrpSpPr>
        <p:grpSpPr>
          <a:xfrm>
            <a:off x="503050" y="457200"/>
            <a:ext cx="5776319" cy="3771600"/>
            <a:chOff x="503050" y="457200"/>
            <a:chExt cx="5776319" cy="3771600"/>
          </a:xfrm>
        </p:grpSpPr>
        <p:cxnSp>
          <p:nvCxnSpPr>
            <p:cNvPr id="321" name="Google Shape;321;p23"/>
            <p:cNvCxnSpPr/>
            <p:nvPr/>
          </p:nvCxnSpPr>
          <p:spPr>
            <a:xfrm>
              <a:off x="3000925"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2" name="Google Shape;322;p23"/>
            <p:cNvCxnSpPr/>
            <p:nvPr/>
          </p:nvCxnSpPr>
          <p:spPr>
            <a:xfrm>
              <a:off x="3396350"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3" name="Google Shape;323;p23"/>
            <p:cNvCxnSpPr/>
            <p:nvPr/>
          </p:nvCxnSpPr>
          <p:spPr>
            <a:xfrm>
              <a:off x="5486400"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4" name="Google Shape;324;p23"/>
            <p:cNvCxnSpPr/>
            <p:nvPr/>
          </p:nvCxnSpPr>
          <p:spPr>
            <a:xfrm>
              <a:off x="5696712"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5" name="Google Shape;325;p23"/>
            <p:cNvCxnSpPr/>
            <p:nvPr/>
          </p:nvCxnSpPr>
          <p:spPr>
            <a:xfrm>
              <a:off x="2798064"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6" name="Google Shape;326;p23"/>
            <p:cNvCxnSpPr/>
            <p:nvPr/>
          </p:nvCxnSpPr>
          <p:spPr>
            <a:xfrm>
              <a:off x="696200"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7" name="Google Shape;327;p23"/>
            <p:cNvCxnSpPr/>
            <p:nvPr/>
          </p:nvCxnSpPr>
          <p:spPr>
            <a:xfrm>
              <a:off x="900329"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8" name="Google Shape;328;p23"/>
            <p:cNvCxnSpPr/>
            <p:nvPr/>
          </p:nvCxnSpPr>
          <p:spPr>
            <a:xfrm>
              <a:off x="3593592" y="457200"/>
              <a:ext cx="0" cy="3771600"/>
            </a:xfrm>
            <a:prstGeom prst="straightConnector1">
              <a:avLst/>
            </a:prstGeom>
            <a:noFill/>
            <a:ln cap="flat" cmpd="sng" w="19050">
              <a:solidFill>
                <a:srgbClr val="FFD966"/>
              </a:solidFill>
              <a:prstDash val="solid"/>
              <a:round/>
              <a:headEnd len="med" w="med" type="none"/>
              <a:tailEnd len="med" w="med" type="none"/>
            </a:ln>
          </p:spPr>
        </p:cxnSp>
        <p:cxnSp>
          <p:nvCxnSpPr>
            <p:cNvPr id="329" name="Google Shape;329;p23"/>
            <p:cNvCxnSpPr/>
            <p:nvPr/>
          </p:nvCxnSpPr>
          <p:spPr>
            <a:xfrm rot="10800000">
              <a:off x="3391150" y="-1775824"/>
              <a:ext cx="0" cy="5776200"/>
            </a:xfrm>
            <a:prstGeom prst="straightConnector1">
              <a:avLst/>
            </a:prstGeom>
            <a:noFill/>
            <a:ln cap="flat" cmpd="sng" w="19050">
              <a:solidFill>
                <a:srgbClr val="FFD966"/>
              </a:solidFill>
              <a:prstDash val="solid"/>
              <a:round/>
              <a:headEnd len="med" w="med" type="none"/>
              <a:tailEnd len="med" w="med" type="none"/>
            </a:ln>
          </p:spPr>
        </p:cxnSp>
        <p:cxnSp>
          <p:nvCxnSpPr>
            <p:cNvPr id="330" name="Google Shape;330;p23"/>
            <p:cNvCxnSpPr/>
            <p:nvPr/>
          </p:nvCxnSpPr>
          <p:spPr>
            <a:xfrm rot="10800000">
              <a:off x="3391150" y="-1973550"/>
              <a:ext cx="0" cy="5776200"/>
            </a:xfrm>
            <a:prstGeom prst="straightConnector1">
              <a:avLst/>
            </a:prstGeom>
            <a:noFill/>
            <a:ln cap="flat" cmpd="sng" w="19050">
              <a:solidFill>
                <a:srgbClr val="FFD966"/>
              </a:solidFill>
              <a:prstDash val="solid"/>
              <a:round/>
              <a:headEnd len="med" w="med" type="none"/>
              <a:tailEnd len="med" w="med" type="none"/>
            </a:ln>
          </p:spPr>
        </p:cxnSp>
        <p:cxnSp>
          <p:nvCxnSpPr>
            <p:cNvPr id="331" name="Google Shape;331;p23"/>
            <p:cNvCxnSpPr/>
            <p:nvPr/>
          </p:nvCxnSpPr>
          <p:spPr>
            <a:xfrm rot="10800000">
              <a:off x="3391269" y="656731"/>
              <a:ext cx="0" cy="5776200"/>
            </a:xfrm>
            <a:prstGeom prst="straightConnector1">
              <a:avLst/>
            </a:prstGeom>
            <a:noFill/>
            <a:ln cap="flat" cmpd="sng" w="19050">
              <a:solidFill>
                <a:srgbClr val="FFD966"/>
              </a:solidFill>
              <a:prstDash val="solid"/>
              <a:round/>
              <a:headEnd len="med" w="med" type="none"/>
              <a:tailEnd len="med" w="med" type="none"/>
            </a:ln>
          </p:spPr>
        </p:cxnSp>
        <p:cxnSp>
          <p:nvCxnSpPr>
            <p:cNvPr id="332" name="Google Shape;332;p23"/>
            <p:cNvCxnSpPr/>
            <p:nvPr/>
          </p:nvCxnSpPr>
          <p:spPr>
            <a:xfrm rot="10800000">
              <a:off x="3391150" y="861090"/>
              <a:ext cx="0" cy="5776200"/>
            </a:xfrm>
            <a:prstGeom prst="straightConnector1">
              <a:avLst/>
            </a:prstGeom>
            <a:noFill/>
            <a:ln cap="flat" cmpd="sng" w="19050">
              <a:solidFill>
                <a:srgbClr val="FFD966"/>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grpSp>
        <p:nvGrpSpPr>
          <p:cNvPr id="337" name="Google Shape;337;p24"/>
          <p:cNvGrpSpPr/>
          <p:nvPr/>
        </p:nvGrpSpPr>
        <p:grpSpPr>
          <a:xfrm>
            <a:off x="696200" y="457200"/>
            <a:ext cx="5001254" cy="73200"/>
            <a:chOff x="696200" y="457200"/>
            <a:chExt cx="5001254" cy="73200"/>
          </a:xfrm>
        </p:grpSpPr>
        <p:sp>
          <p:nvSpPr>
            <p:cNvPr id="338" name="Google Shape;338;p24"/>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5266944"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5496154"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24"/>
          <p:cNvSpPr txBox="1"/>
          <p:nvPr>
            <p:ph idx="1" type="body"/>
          </p:nvPr>
        </p:nvSpPr>
        <p:spPr>
          <a:xfrm>
            <a:off x="6675125" y="1028700"/>
            <a:ext cx="2011800" cy="32004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
              <a:t>Spacing in between pictures</a:t>
            </a:r>
            <a:endParaRPr/>
          </a:p>
        </p:txBody>
      </p:sp>
      <p:sp>
        <p:nvSpPr>
          <p:cNvPr id="350" name="Google Shape;350;p24"/>
          <p:cNvSpPr txBox="1"/>
          <p:nvPr>
            <p:ph type="title"/>
          </p:nvPr>
        </p:nvSpPr>
        <p:spPr>
          <a:xfrm>
            <a:off x="6675256" y="457200"/>
            <a:ext cx="2011800" cy="457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F6B26B"/>
                </a:solidFill>
                <a:latin typeface="Roboto Mono"/>
                <a:ea typeface="Roboto Mono"/>
                <a:cs typeface="Roboto Mono"/>
                <a:sym typeface="Roboto Mono"/>
              </a:rPr>
              <a:t>margin</a:t>
            </a:r>
            <a:endParaRPr>
              <a:solidFill>
                <a:srgbClr val="F6B26B"/>
              </a:solidFill>
              <a:latin typeface="Roboto Mono"/>
              <a:ea typeface="Roboto Mono"/>
              <a:cs typeface="Roboto Mono"/>
              <a:sym typeface="Roboto Mono"/>
            </a:endParaRPr>
          </a:p>
        </p:txBody>
      </p:sp>
      <p:sp>
        <p:nvSpPr>
          <p:cNvPr id="351" name="Google Shape;351;p24"/>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sz="1200"/>
              <a:t>Picture frame analogy</a:t>
            </a:r>
            <a:endParaRPr sz="1200"/>
          </a:p>
        </p:txBody>
      </p:sp>
      <p:grpSp>
        <p:nvGrpSpPr>
          <p:cNvPr id="352" name="Google Shape;352;p24"/>
          <p:cNvGrpSpPr/>
          <p:nvPr/>
        </p:nvGrpSpPr>
        <p:grpSpPr>
          <a:xfrm>
            <a:off x="6205675" y="915322"/>
            <a:ext cx="73200" cy="2825967"/>
            <a:chOff x="6510475" y="915322"/>
            <a:chExt cx="73200" cy="2825967"/>
          </a:xfrm>
        </p:grpSpPr>
        <p:sp>
          <p:nvSpPr>
            <p:cNvPr id="353" name="Google Shape;353;p24"/>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24"/>
          <p:cNvGrpSpPr/>
          <p:nvPr/>
        </p:nvGrpSpPr>
        <p:grpSpPr>
          <a:xfrm>
            <a:off x="502925" y="915325"/>
            <a:ext cx="5394924" cy="2822575"/>
            <a:chOff x="502925" y="915317"/>
            <a:chExt cx="5394924" cy="2822575"/>
          </a:xfrm>
        </p:grpSpPr>
        <p:pic>
          <p:nvPicPr>
            <p:cNvPr id="359" name="Google Shape;359;p24"/>
            <p:cNvPicPr preferRelativeResize="0"/>
            <p:nvPr/>
          </p:nvPicPr>
          <p:blipFill rotWithShape="1">
            <a:blip r:embed="rId3">
              <a:alphaModFix/>
            </a:blip>
            <a:srcRect b="6266" l="9522" r="7241" t="5222"/>
            <a:stretch/>
          </p:blipFill>
          <p:spPr>
            <a:xfrm>
              <a:off x="3243425" y="915317"/>
              <a:ext cx="2654424" cy="2822575"/>
            </a:xfrm>
            <a:prstGeom prst="rect">
              <a:avLst/>
            </a:prstGeom>
            <a:noFill/>
            <a:ln>
              <a:noFill/>
            </a:ln>
          </p:spPr>
        </p:pic>
        <p:pic>
          <p:nvPicPr>
            <p:cNvPr id="360" name="Google Shape;360;p24"/>
            <p:cNvPicPr preferRelativeResize="0"/>
            <p:nvPr/>
          </p:nvPicPr>
          <p:blipFill rotWithShape="1">
            <a:blip r:embed="rId4">
              <a:alphaModFix/>
            </a:blip>
            <a:srcRect b="4605" l="7358" r="8635" t="5964"/>
            <a:stretch/>
          </p:blipFill>
          <p:spPr>
            <a:xfrm>
              <a:off x="502925" y="915317"/>
              <a:ext cx="2651700" cy="2822575"/>
            </a:xfrm>
            <a:prstGeom prst="rect">
              <a:avLst/>
            </a:prstGeom>
            <a:noFill/>
            <a:ln>
              <a:noFill/>
            </a:ln>
          </p:spPr>
        </p:pic>
      </p:grpSp>
      <p:grpSp>
        <p:nvGrpSpPr>
          <p:cNvPr id="361" name="Google Shape;361;p24"/>
          <p:cNvGrpSpPr/>
          <p:nvPr/>
        </p:nvGrpSpPr>
        <p:grpSpPr>
          <a:xfrm>
            <a:off x="696200" y="4160500"/>
            <a:ext cx="5006660" cy="73200"/>
            <a:chOff x="696200" y="457200"/>
            <a:chExt cx="5006660" cy="73200"/>
          </a:xfrm>
        </p:grpSpPr>
        <p:sp>
          <p:nvSpPr>
            <p:cNvPr id="362" name="Google Shape;362;p24"/>
            <p:cNvSpPr/>
            <p:nvPr/>
          </p:nvSpPr>
          <p:spPr>
            <a:xfrm>
              <a:off x="69620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002825" y="457200"/>
              <a:ext cx="393300" cy="732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396129"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5272349"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5501560"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3597413" y="457200"/>
              <a:ext cx="2286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38265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1127325" y="457200"/>
              <a:ext cx="1445100" cy="732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2801535" y="457200"/>
              <a:ext cx="201300" cy="732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2572335"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897410" y="457200"/>
              <a:ext cx="229200" cy="732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24"/>
          <p:cNvGrpSpPr/>
          <p:nvPr/>
        </p:nvGrpSpPr>
        <p:grpSpPr>
          <a:xfrm>
            <a:off x="503050" y="915322"/>
            <a:ext cx="73200" cy="2825967"/>
            <a:chOff x="6510475" y="915322"/>
            <a:chExt cx="73200" cy="2825967"/>
          </a:xfrm>
        </p:grpSpPr>
        <p:sp>
          <p:nvSpPr>
            <p:cNvPr id="374" name="Google Shape;374;p24"/>
            <p:cNvSpPr/>
            <p:nvPr/>
          </p:nvSpPr>
          <p:spPr>
            <a:xfrm>
              <a:off x="6510475" y="915322"/>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6510475" y="1112425"/>
              <a:ext cx="73200" cy="2289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6510475" y="1341325"/>
              <a:ext cx="73200" cy="19794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6510475" y="3315600"/>
              <a:ext cx="73200" cy="2286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6510475" y="3544189"/>
              <a:ext cx="73200" cy="1971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24"/>
          <p:cNvSpPr/>
          <p:nvPr/>
        </p:nvSpPr>
        <p:spPr>
          <a:xfrm>
            <a:off x="3000925" y="914400"/>
            <a:ext cx="395400" cy="2826000"/>
          </a:xfrm>
          <a:prstGeom prst="rect">
            <a:avLst/>
          </a:prstGeom>
          <a:solidFill>
            <a:srgbClr val="F6B26B">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24"/>
          <p:cNvGrpSpPr/>
          <p:nvPr/>
        </p:nvGrpSpPr>
        <p:grpSpPr>
          <a:xfrm>
            <a:off x="3000925" y="457200"/>
            <a:ext cx="395425" cy="3771600"/>
            <a:chOff x="3000925" y="457200"/>
            <a:chExt cx="395425" cy="3771600"/>
          </a:xfrm>
        </p:grpSpPr>
        <p:cxnSp>
          <p:nvCxnSpPr>
            <p:cNvPr id="381" name="Google Shape;381;p24"/>
            <p:cNvCxnSpPr/>
            <p:nvPr/>
          </p:nvCxnSpPr>
          <p:spPr>
            <a:xfrm>
              <a:off x="3000925" y="457200"/>
              <a:ext cx="0" cy="3771600"/>
            </a:xfrm>
            <a:prstGeom prst="straightConnector1">
              <a:avLst/>
            </a:prstGeom>
            <a:noFill/>
            <a:ln cap="flat" cmpd="sng" w="19050">
              <a:solidFill>
                <a:srgbClr val="F6B26B"/>
              </a:solidFill>
              <a:prstDash val="solid"/>
              <a:round/>
              <a:headEnd len="med" w="med" type="none"/>
              <a:tailEnd len="med" w="med" type="none"/>
            </a:ln>
          </p:spPr>
        </p:cxnSp>
        <p:cxnSp>
          <p:nvCxnSpPr>
            <p:cNvPr id="382" name="Google Shape;382;p24"/>
            <p:cNvCxnSpPr/>
            <p:nvPr/>
          </p:nvCxnSpPr>
          <p:spPr>
            <a:xfrm>
              <a:off x="3396350" y="457200"/>
              <a:ext cx="0" cy="3771600"/>
            </a:xfrm>
            <a:prstGeom prst="straightConnector1">
              <a:avLst/>
            </a:prstGeom>
            <a:noFill/>
            <a:ln cap="flat" cmpd="sng" w="19050">
              <a:solidFill>
                <a:srgbClr val="F6B26B"/>
              </a:solidFill>
              <a:prstDash val="solid"/>
              <a:round/>
              <a:headEnd len="med" w="med" type="none"/>
              <a:tailEnd len="med" w="med"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WDD Spring 2019">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